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Economica" panose="020B0604020202020204" charset="0"/>
      <p:regular r:id="rId21"/>
      <p:bold r:id="rId22"/>
      <p:italic r:id="rId23"/>
      <p:boldItalic r:id="rId24"/>
    </p:embeddedFont>
    <p:embeddedFont>
      <p:font typeface="Open Sans" panose="020B0606030504020204" pitchFamily="34" charset="0"/>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AB18903-142D-40F3-B7EF-728BC5297CAC}">
  <a:tblStyle styleId="{BAB18903-142D-40F3-B7EF-728BC5297CA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520" y="5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gif>
</file>

<file path=ppt/media/image10.jp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98766c835a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98766c835a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99e08d63e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99e08d63e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99add67a9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99add67a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98766c835a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98766c835a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98766c835a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98766c835a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98766c835a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98766c835a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98766c835a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98766c835a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98766c835a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98766c835a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9a71e1f5d5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9a71e1f5d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98766c835a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98766c835a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98766c835a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98766c835a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615123728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615123728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98766c835a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98766c835a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98766c835a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98766c835a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6185c92fc7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6185c92fc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98766c835a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98766c835a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9e08d63e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9e08d63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hyperlink" Target="https://amunategui.github.io/reinforcement-learning/index.html"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png"/><Relationship Id="rId7"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773700" y="1627469"/>
            <a:ext cx="7596600" cy="1530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t>REINFORCEMENT LEARNING</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2"/>
          <p:cNvSpPr txBox="1"/>
          <p:nvPr/>
        </p:nvSpPr>
        <p:spPr>
          <a:xfrm>
            <a:off x="311700" y="3887900"/>
            <a:ext cx="8675400" cy="882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700" b="1">
                <a:solidFill>
                  <a:schemeClr val="dk1"/>
                </a:solidFill>
                <a:latin typeface="Economica"/>
                <a:ea typeface="Economica"/>
                <a:cs typeface="Economica"/>
                <a:sym typeface="Economica"/>
              </a:rPr>
              <a:t>NOTE</a:t>
            </a:r>
            <a:r>
              <a:rPr lang="en" sz="1200">
                <a:solidFill>
                  <a:schemeClr val="dk1"/>
                </a:solidFill>
                <a:latin typeface="Open Sans"/>
                <a:ea typeface="Open Sans"/>
                <a:cs typeface="Open Sans"/>
                <a:sym typeface="Open Sans"/>
              </a:rPr>
              <a:t>: This learning method is called </a:t>
            </a:r>
            <a:r>
              <a:rPr lang="en" sz="1200" i="1">
                <a:solidFill>
                  <a:schemeClr val="dk1"/>
                </a:solidFill>
                <a:latin typeface="Open Sans"/>
                <a:ea typeface="Open Sans"/>
                <a:cs typeface="Open Sans"/>
                <a:sym typeface="Open Sans"/>
              </a:rPr>
              <a:t>temporal difference learning</a:t>
            </a:r>
            <a:r>
              <a:rPr lang="en" sz="1200">
                <a:solidFill>
                  <a:schemeClr val="dk1"/>
                </a:solidFill>
                <a:latin typeface="Open Sans"/>
                <a:ea typeface="Open Sans"/>
                <a:cs typeface="Open Sans"/>
                <a:sym typeface="Open Sans"/>
              </a:rPr>
              <a:t>, which learns by comparing the expected reward of the current state-action pair to the expected reward of the next state-action pair, without needing to wait for the end of the episode.</a:t>
            </a:r>
            <a:endParaRPr/>
          </a:p>
        </p:txBody>
      </p:sp>
      <p:graphicFrame>
        <p:nvGraphicFramePr>
          <p:cNvPr id="132" name="Google Shape;132;p22"/>
          <p:cNvGraphicFramePr/>
          <p:nvPr/>
        </p:nvGraphicFramePr>
        <p:xfrm>
          <a:off x="636938" y="1549750"/>
          <a:ext cx="2284700" cy="1532500"/>
        </p:xfrm>
        <a:graphic>
          <a:graphicData uri="http://schemas.openxmlformats.org/drawingml/2006/table">
            <a:tbl>
              <a:tblPr>
                <a:noFill/>
                <a:tableStyleId>{BAB18903-142D-40F3-B7EF-728BC5297CAC}</a:tableStyleId>
              </a:tblPr>
              <a:tblGrid>
                <a:gridCol w="571175">
                  <a:extLst>
                    <a:ext uri="{9D8B030D-6E8A-4147-A177-3AD203B41FA5}">
                      <a16:colId xmlns:a16="http://schemas.microsoft.com/office/drawing/2014/main" val="20000"/>
                    </a:ext>
                  </a:extLst>
                </a:gridCol>
                <a:gridCol w="571175">
                  <a:extLst>
                    <a:ext uri="{9D8B030D-6E8A-4147-A177-3AD203B41FA5}">
                      <a16:colId xmlns:a16="http://schemas.microsoft.com/office/drawing/2014/main" val="20001"/>
                    </a:ext>
                  </a:extLst>
                </a:gridCol>
                <a:gridCol w="571175">
                  <a:extLst>
                    <a:ext uri="{9D8B030D-6E8A-4147-A177-3AD203B41FA5}">
                      <a16:colId xmlns:a16="http://schemas.microsoft.com/office/drawing/2014/main" val="20002"/>
                    </a:ext>
                  </a:extLst>
                </a:gridCol>
                <a:gridCol w="571175">
                  <a:extLst>
                    <a:ext uri="{9D8B030D-6E8A-4147-A177-3AD203B41FA5}">
                      <a16:colId xmlns:a16="http://schemas.microsoft.com/office/drawing/2014/main" val="20003"/>
                    </a:ext>
                  </a:extLst>
                </a:gridCol>
              </a:tblGrid>
              <a:tr h="517450">
                <a:tc>
                  <a:txBody>
                    <a:bodyPr/>
                    <a:lstStyle/>
                    <a:p>
                      <a:pPr marL="0" lvl="0" indent="0" algn="ctr" rtl="0">
                        <a:spcBef>
                          <a:spcPts val="0"/>
                        </a:spcBef>
                        <a:spcAft>
                          <a:spcPts val="0"/>
                        </a:spcAft>
                        <a:buNone/>
                      </a:pPr>
                      <a:r>
                        <a:rPr lang="en" sz="800">
                          <a:solidFill>
                            <a:schemeClr val="dk1"/>
                          </a:solidFill>
                        </a:rPr>
                        <a:t>v=1</a:t>
                      </a:r>
                      <a:endParaRPr sz="800"/>
                    </a:p>
                  </a:txBody>
                  <a:tcPr marL="91425" marR="91425" marT="91425" marB="91425"/>
                </a:tc>
                <a:tc>
                  <a:txBody>
                    <a:bodyPr/>
                    <a:lstStyle/>
                    <a:p>
                      <a:pPr marL="0" lvl="0" indent="0" algn="ctr" rtl="0">
                        <a:spcBef>
                          <a:spcPts val="0"/>
                        </a:spcBef>
                        <a:spcAft>
                          <a:spcPts val="0"/>
                        </a:spcAft>
                        <a:buNone/>
                      </a:pPr>
                      <a:r>
                        <a:rPr lang="en" sz="800">
                          <a:solidFill>
                            <a:schemeClr val="dk1"/>
                          </a:solidFill>
                        </a:rPr>
                        <a:t>v=1</a:t>
                      </a:r>
                      <a:endParaRPr sz="800"/>
                    </a:p>
                  </a:txBody>
                  <a:tcPr marL="91425" marR="91425" marT="91425" marB="91425"/>
                </a:tc>
                <a:tc>
                  <a:txBody>
                    <a:bodyPr/>
                    <a:lstStyle/>
                    <a:p>
                      <a:pPr marL="0" lvl="0" indent="0" algn="ctr" rtl="0">
                        <a:spcBef>
                          <a:spcPts val="0"/>
                        </a:spcBef>
                        <a:spcAft>
                          <a:spcPts val="0"/>
                        </a:spcAft>
                        <a:buNone/>
                      </a:pPr>
                      <a:r>
                        <a:rPr lang="en" sz="800">
                          <a:solidFill>
                            <a:schemeClr val="dk1"/>
                          </a:solidFill>
                        </a:rPr>
                        <a:t>v=1</a:t>
                      </a:r>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solidFill>
                      <a:srgbClr val="B6D7A8"/>
                    </a:solidFill>
                  </a:tcPr>
                </a:tc>
                <a:extLst>
                  <a:ext uri="{0D108BD9-81ED-4DB2-BD59-A6C34878D82A}">
                    <a16:rowId xmlns:a16="http://schemas.microsoft.com/office/drawing/2014/main" val="10000"/>
                  </a:ext>
                </a:extLst>
              </a:tr>
              <a:tr h="517450">
                <a:tc>
                  <a:txBody>
                    <a:bodyPr/>
                    <a:lstStyle/>
                    <a:p>
                      <a:pPr marL="0" lvl="0" indent="0" algn="ctr" rtl="0">
                        <a:spcBef>
                          <a:spcPts val="0"/>
                        </a:spcBef>
                        <a:spcAft>
                          <a:spcPts val="0"/>
                        </a:spcAft>
                        <a:buNone/>
                      </a:pPr>
                      <a:r>
                        <a:rPr lang="en" sz="800">
                          <a:solidFill>
                            <a:schemeClr val="dk1"/>
                          </a:solidFill>
                        </a:rPr>
                        <a:t>v=1</a:t>
                      </a:r>
                      <a:endParaRPr sz="800"/>
                    </a:p>
                  </a:txBody>
                  <a:tcPr marL="91425" marR="91425" marT="91425" marB="91425"/>
                </a:tc>
                <a:tc>
                  <a:txBody>
                    <a:bodyPr/>
                    <a:lstStyle/>
                    <a:p>
                      <a:pPr marL="0" lvl="0" indent="0" algn="ctr" rtl="0">
                        <a:spcBef>
                          <a:spcPts val="0"/>
                        </a:spcBef>
                        <a:spcAft>
                          <a:spcPts val="0"/>
                        </a:spcAft>
                        <a:buNone/>
                      </a:pPr>
                      <a:endParaRPr sz="800"/>
                    </a:p>
                  </a:txBody>
                  <a:tcPr marL="91425" marR="91425" marT="91425" marB="91425">
                    <a:solidFill>
                      <a:srgbClr val="B7B7B7"/>
                    </a:solidFill>
                  </a:tcPr>
                </a:tc>
                <a:tc>
                  <a:txBody>
                    <a:bodyPr/>
                    <a:lstStyle/>
                    <a:p>
                      <a:pPr marL="0" lvl="0" indent="0" algn="ctr" rtl="0">
                        <a:spcBef>
                          <a:spcPts val="0"/>
                        </a:spcBef>
                        <a:spcAft>
                          <a:spcPts val="0"/>
                        </a:spcAft>
                        <a:buNone/>
                      </a:pPr>
                      <a:r>
                        <a:rPr lang="en" sz="800">
                          <a:solidFill>
                            <a:schemeClr val="dk1"/>
                          </a:solidFill>
                        </a:rPr>
                        <a:t>v=1</a:t>
                      </a:r>
                      <a:endParaRPr sz="800"/>
                    </a:p>
                  </a:txBody>
                  <a:tcPr marL="91425" marR="91425" marT="91425" marB="91425"/>
                </a:tc>
                <a:tc>
                  <a:txBody>
                    <a:bodyPr/>
                    <a:lstStyle/>
                    <a:p>
                      <a:pPr marL="0" lvl="0" indent="0" algn="l" rtl="0">
                        <a:spcBef>
                          <a:spcPts val="0"/>
                        </a:spcBef>
                        <a:spcAft>
                          <a:spcPts val="0"/>
                        </a:spcAft>
                        <a:buNone/>
                      </a:pPr>
                      <a:r>
                        <a:rPr lang="en" sz="1300"/>
                        <a:t>-1</a:t>
                      </a:r>
                      <a:endParaRPr sz="1300"/>
                    </a:p>
                  </a:txBody>
                  <a:tcPr marL="91425" marR="91425" marT="91425" marB="91425">
                    <a:solidFill>
                      <a:srgbClr val="EA9999"/>
                    </a:solidFill>
                  </a:tcPr>
                </a:tc>
                <a:extLst>
                  <a:ext uri="{0D108BD9-81ED-4DB2-BD59-A6C34878D82A}">
                    <a16:rowId xmlns:a16="http://schemas.microsoft.com/office/drawing/2014/main" val="10001"/>
                  </a:ext>
                </a:extLst>
              </a:tr>
              <a:tr h="497600">
                <a:tc>
                  <a:txBody>
                    <a:bodyPr/>
                    <a:lstStyle/>
                    <a:p>
                      <a:pPr marL="0" lvl="0" indent="0" algn="ctr" rtl="0">
                        <a:spcBef>
                          <a:spcPts val="0"/>
                        </a:spcBef>
                        <a:spcAft>
                          <a:spcPts val="0"/>
                        </a:spcAft>
                        <a:buNone/>
                      </a:pPr>
                      <a:r>
                        <a:rPr lang="en" sz="800">
                          <a:solidFill>
                            <a:schemeClr val="dk1"/>
                          </a:solidFill>
                        </a:rPr>
                        <a:t>v=1</a:t>
                      </a:r>
                      <a:endParaRPr sz="800"/>
                    </a:p>
                  </a:txBody>
                  <a:tcPr marL="91425" marR="91425" marT="91425" marB="91425"/>
                </a:tc>
                <a:tc>
                  <a:txBody>
                    <a:bodyPr/>
                    <a:lstStyle/>
                    <a:p>
                      <a:pPr marL="0" lvl="0" indent="0" algn="ctr" rtl="0">
                        <a:spcBef>
                          <a:spcPts val="0"/>
                        </a:spcBef>
                        <a:spcAft>
                          <a:spcPts val="0"/>
                        </a:spcAft>
                        <a:buNone/>
                      </a:pPr>
                      <a:r>
                        <a:rPr lang="en" sz="800">
                          <a:solidFill>
                            <a:schemeClr val="dk1"/>
                          </a:solidFill>
                        </a:rPr>
                        <a:t>v=1</a:t>
                      </a:r>
                      <a:endParaRPr sz="800"/>
                    </a:p>
                  </a:txBody>
                  <a:tcPr marL="91425" marR="91425" marT="91425" marB="91425"/>
                </a:tc>
                <a:tc>
                  <a:txBody>
                    <a:bodyPr/>
                    <a:lstStyle/>
                    <a:p>
                      <a:pPr marL="0" lvl="0" indent="0" algn="ctr" rtl="0">
                        <a:spcBef>
                          <a:spcPts val="0"/>
                        </a:spcBef>
                        <a:spcAft>
                          <a:spcPts val="0"/>
                        </a:spcAft>
                        <a:buNone/>
                      </a:pPr>
                      <a:r>
                        <a:rPr lang="en" sz="800">
                          <a:solidFill>
                            <a:schemeClr val="dk1"/>
                          </a:solidFill>
                        </a:rPr>
                        <a:t>v=1</a:t>
                      </a:r>
                      <a:endParaRPr sz="800"/>
                    </a:p>
                  </a:txBody>
                  <a:tcPr marL="91425" marR="91425" marT="91425" marB="91425"/>
                </a:tc>
                <a:tc>
                  <a:txBody>
                    <a:bodyPr/>
                    <a:lstStyle/>
                    <a:p>
                      <a:pPr marL="0" lvl="0" indent="0" algn="ctr" rtl="0">
                        <a:spcBef>
                          <a:spcPts val="0"/>
                        </a:spcBef>
                        <a:spcAft>
                          <a:spcPts val="0"/>
                        </a:spcAft>
                        <a:buNone/>
                      </a:pPr>
                      <a:r>
                        <a:rPr lang="en" sz="800"/>
                        <a:t>v=1</a:t>
                      </a:r>
                      <a:endParaRPr sz="800"/>
                    </a:p>
                  </a:txBody>
                  <a:tcPr marL="91425" marR="91425" marT="91425" marB="91425"/>
                </a:tc>
                <a:extLst>
                  <a:ext uri="{0D108BD9-81ED-4DB2-BD59-A6C34878D82A}">
                    <a16:rowId xmlns:a16="http://schemas.microsoft.com/office/drawing/2014/main" val="10002"/>
                  </a:ext>
                </a:extLst>
              </a:tr>
            </a:tbl>
          </a:graphicData>
        </a:graphic>
      </p:graphicFrame>
      <p:graphicFrame>
        <p:nvGraphicFramePr>
          <p:cNvPr id="133" name="Google Shape;133;p22"/>
          <p:cNvGraphicFramePr/>
          <p:nvPr/>
        </p:nvGraphicFramePr>
        <p:xfrm>
          <a:off x="3428329" y="1549742"/>
          <a:ext cx="2284700" cy="1532525"/>
        </p:xfrm>
        <a:graphic>
          <a:graphicData uri="http://schemas.openxmlformats.org/drawingml/2006/table">
            <a:tbl>
              <a:tblPr>
                <a:noFill/>
                <a:tableStyleId>{BAB18903-142D-40F3-B7EF-728BC5297CAC}</a:tableStyleId>
              </a:tblPr>
              <a:tblGrid>
                <a:gridCol w="571175">
                  <a:extLst>
                    <a:ext uri="{9D8B030D-6E8A-4147-A177-3AD203B41FA5}">
                      <a16:colId xmlns:a16="http://schemas.microsoft.com/office/drawing/2014/main" val="20000"/>
                    </a:ext>
                  </a:extLst>
                </a:gridCol>
                <a:gridCol w="571175">
                  <a:extLst>
                    <a:ext uri="{9D8B030D-6E8A-4147-A177-3AD203B41FA5}">
                      <a16:colId xmlns:a16="http://schemas.microsoft.com/office/drawing/2014/main" val="20001"/>
                    </a:ext>
                  </a:extLst>
                </a:gridCol>
                <a:gridCol w="571175">
                  <a:extLst>
                    <a:ext uri="{9D8B030D-6E8A-4147-A177-3AD203B41FA5}">
                      <a16:colId xmlns:a16="http://schemas.microsoft.com/office/drawing/2014/main" val="20002"/>
                    </a:ext>
                  </a:extLst>
                </a:gridCol>
                <a:gridCol w="571175">
                  <a:extLst>
                    <a:ext uri="{9D8B030D-6E8A-4147-A177-3AD203B41FA5}">
                      <a16:colId xmlns:a16="http://schemas.microsoft.com/office/drawing/2014/main" val="20003"/>
                    </a:ext>
                  </a:extLst>
                </a:gridCol>
              </a:tblGrid>
              <a:tr h="504125">
                <a:tc>
                  <a:txBody>
                    <a:bodyPr/>
                    <a:lstStyle/>
                    <a:p>
                      <a:pPr marL="0" lvl="0" indent="0" algn="ctr" rtl="0">
                        <a:spcBef>
                          <a:spcPts val="0"/>
                        </a:spcBef>
                        <a:spcAft>
                          <a:spcPts val="0"/>
                        </a:spcAft>
                        <a:buClr>
                          <a:schemeClr val="dk1"/>
                        </a:buClr>
                        <a:buSzPts val="1100"/>
                        <a:buFont typeface="Arial"/>
                        <a:buNone/>
                      </a:pPr>
                      <a:r>
                        <a:rPr lang="en" sz="900">
                          <a:solidFill>
                            <a:schemeClr val="dk1"/>
                          </a:solidFill>
                        </a:rPr>
                        <a:t>v=0.81</a:t>
                      </a:r>
                      <a:endParaRPr sz="900">
                        <a:solidFill>
                          <a:schemeClr val="dk1"/>
                        </a:solidFill>
                      </a:endParaRPr>
                    </a:p>
                    <a:p>
                      <a:pPr marL="0" lvl="0" indent="0" algn="ctr" rtl="0">
                        <a:spcBef>
                          <a:spcPts val="0"/>
                        </a:spcBef>
                        <a:spcAft>
                          <a:spcPts val="0"/>
                        </a:spcAft>
                        <a:buClr>
                          <a:schemeClr val="dk1"/>
                        </a:buClr>
                        <a:buSzPts val="1100"/>
                        <a:buFont typeface="Arial"/>
                        <a:buNone/>
                      </a:pPr>
                      <a:r>
                        <a:rPr lang="en" sz="500">
                          <a:solidFill>
                            <a:schemeClr val="dk1"/>
                          </a:solidFill>
                        </a:rPr>
                        <a:t>(1+0.9(0.9))</a:t>
                      </a:r>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sz="900">
                          <a:solidFill>
                            <a:schemeClr val="dk1"/>
                          </a:solidFill>
                        </a:rPr>
                        <a:t>v=0.9</a:t>
                      </a:r>
                      <a:endParaRPr sz="900">
                        <a:solidFill>
                          <a:schemeClr val="dk1"/>
                        </a:solidFill>
                      </a:endParaRPr>
                    </a:p>
                    <a:p>
                      <a:pPr marL="0" lvl="0" indent="0" algn="ctr" rtl="0">
                        <a:spcBef>
                          <a:spcPts val="0"/>
                        </a:spcBef>
                        <a:spcAft>
                          <a:spcPts val="0"/>
                        </a:spcAft>
                        <a:buClr>
                          <a:schemeClr val="dk1"/>
                        </a:buClr>
                        <a:buSzPts val="1100"/>
                        <a:buFont typeface="Arial"/>
                        <a:buNone/>
                      </a:pPr>
                      <a:r>
                        <a:rPr lang="en" sz="500">
                          <a:solidFill>
                            <a:schemeClr val="dk1"/>
                          </a:solidFill>
                        </a:rPr>
                        <a:t>(1+0.9(1))</a:t>
                      </a:r>
                      <a:endParaRPr/>
                    </a:p>
                  </a:txBody>
                  <a:tcPr marL="91425" marR="91425" marT="91425" marB="91425"/>
                </a:tc>
                <a:tc>
                  <a:txBody>
                    <a:bodyPr/>
                    <a:lstStyle/>
                    <a:p>
                      <a:pPr marL="0" lvl="0" indent="0" algn="ctr" rtl="0">
                        <a:spcBef>
                          <a:spcPts val="0"/>
                        </a:spcBef>
                        <a:spcAft>
                          <a:spcPts val="0"/>
                        </a:spcAft>
                        <a:buNone/>
                      </a:pPr>
                      <a:r>
                        <a:rPr lang="en" sz="900"/>
                        <a:t>v=1</a:t>
                      </a:r>
                      <a:endParaRPr sz="900"/>
                    </a:p>
                    <a:p>
                      <a:pPr marL="0" lvl="0" indent="0" algn="ctr" rtl="0">
                        <a:spcBef>
                          <a:spcPts val="0"/>
                        </a:spcBef>
                        <a:spcAft>
                          <a:spcPts val="0"/>
                        </a:spcAft>
                        <a:buNone/>
                      </a:pPr>
                      <a:r>
                        <a:rPr lang="en" sz="600"/>
                        <a:t>(1+0.9(0))</a:t>
                      </a:r>
                      <a:endParaRPr sz="600"/>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solidFill>
                      <a:srgbClr val="B6D7A8"/>
                    </a:solidFill>
                  </a:tcPr>
                </a:tc>
                <a:extLst>
                  <a:ext uri="{0D108BD9-81ED-4DB2-BD59-A6C34878D82A}">
                    <a16:rowId xmlns:a16="http://schemas.microsoft.com/office/drawing/2014/main" val="10000"/>
                  </a:ext>
                </a:extLst>
              </a:tr>
              <a:tr h="524275">
                <a:tc>
                  <a:txBody>
                    <a:bodyPr/>
                    <a:lstStyle/>
                    <a:p>
                      <a:pPr marL="0" lvl="0" indent="0" algn="ctr" rtl="0">
                        <a:spcBef>
                          <a:spcPts val="0"/>
                        </a:spcBef>
                        <a:spcAft>
                          <a:spcPts val="0"/>
                        </a:spcAft>
                        <a:buClr>
                          <a:schemeClr val="dk1"/>
                        </a:buClr>
                        <a:buSzPts val="1100"/>
                        <a:buFont typeface="Arial"/>
                        <a:buNone/>
                      </a:pPr>
                      <a:r>
                        <a:rPr lang="en" sz="900">
                          <a:solidFill>
                            <a:schemeClr val="dk1"/>
                          </a:solidFill>
                        </a:rPr>
                        <a:t>v=0.73</a:t>
                      </a:r>
                      <a:endParaRPr sz="900">
                        <a:solidFill>
                          <a:schemeClr val="dk1"/>
                        </a:solidFill>
                      </a:endParaRPr>
                    </a:p>
                    <a:p>
                      <a:pPr marL="0" lvl="0" indent="0" algn="ctr" rtl="0">
                        <a:spcBef>
                          <a:spcPts val="0"/>
                        </a:spcBef>
                        <a:spcAft>
                          <a:spcPts val="0"/>
                        </a:spcAft>
                        <a:buClr>
                          <a:schemeClr val="dk1"/>
                        </a:buClr>
                        <a:buSzPts val="1100"/>
                        <a:buFont typeface="Arial"/>
                        <a:buNone/>
                      </a:pPr>
                      <a:r>
                        <a:rPr lang="en" sz="500">
                          <a:solidFill>
                            <a:schemeClr val="dk1"/>
                          </a:solidFill>
                        </a:rPr>
                        <a:t>(1+0.9(0.81))</a:t>
                      </a:r>
                      <a:endParaRPr/>
                    </a:p>
                  </a:txBody>
                  <a:tcPr marL="91425" marR="91425" marT="91425" marB="91425"/>
                </a:tc>
                <a:tc>
                  <a:txBody>
                    <a:bodyPr/>
                    <a:lstStyle/>
                    <a:p>
                      <a:pPr marL="0" lvl="0" indent="0" algn="ctr" rtl="0">
                        <a:spcBef>
                          <a:spcPts val="0"/>
                        </a:spcBef>
                        <a:spcAft>
                          <a:spcPts val="0"/>
                        </a:spcAft>
                        <a:buNone/>
                      </a:pPr>
                      <a:endParaRPr/>
                    </a:p>
                  </a:txBody>
                  <a:tcPr marL="91425" marR="91425" marT="91425" marB="91425">
                    <a:solidFill>
                      <a:srgbClr val="B7B7B7"/>
                    </a:solidFill>
                  </a:tcPr>
                </a:tc>
                <a:tc>
                  <a:txBody>
                    <a:bodyPr/>
                    <a:lstStyle/>
                    <a:p>
                      <a:pPr marL="0" lvl="0" indent="0" algn="ctr"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 sz="1000"/>
                        <a:t>-</a:t>
                      </a:r>
                      <a:r>
                        <a:rPr lang="en" sz="1200"/>
                        <a:t>1</a:t>
                      </a:r>
                      <a:endParaRPr sz="1200"/>
                    </a:p>
                  </a:txBody>
                  <a:tcPr marL="91425" marR="91425" marT="91425" marB="91425">
                    <a:solidFill>
                      <a:srgbClr val="EA9999"/>
                    </a:solidFill>
                  </a:tcPr>
                </a:tc>
                <a:extLst>
                  <a:ext uri="{0D108BD9-81ED-4DB2-BD59-A6C34878D82A}">
                    <a16:rowId xmlns:a16="http://schemas.microsoft.com/office/drawing/2014/main" val="10001"/>
                  </a:ext>
                </a:extLst>
              </a:tr>
              <a:tr h="504125">
                <a:tc>
                  <a:txBody>
                    <a:bodyPr/>
                    <a:lstStyle/>
                    <a:p>
                      <a:pPr marL="0" lvl="0" indent="0" algn="ctr" rtl="0">
                        <a:spcBef>
                          <a:spcPts val="0"/>
                        </a:spcBef>
                        <a:spcAft>
                          <a:spcPts val="0"/>
                        </a:spcAft>
                        <a:buClr>
                          <a:schemeClr val="dk1"/>
                        </a:buClr>
                        <a:buSzPts val="1100"/>
                        <a:buFont typeface="Arial"/>
                        <a:buNone/>
                      </a:pPr>
                      <a:r>
                        <a:rPr lang="en" sz="900">
                          <a:solidFill>
                            <a:schemeClr val="dk1"/>
                          </a:solidFill>
                        </a:rPr>
                        <a:t>v=0.66</a:t>
                      </a:r>
                      <a:endParaRPr sz="900">
                        <a:solidFill>
                          <a:schemeClr val="dk1"/>
                        </a:solidFill>
                      </a:endParaRPr>
                    </a:p>
                    <a:p>
                      <a:pPr marL="0" lvl="0" indent="0" algn="ctr" rtl="0">
                        <a:spcBef>
                          <a:spcPts val="0"/>
                        </a:spcBef>
                        <a:spcAft>
                          <a:spcPts val="0"/>
                        </a:spcAft>
                        <a:buClr>
                          <a:schemeClr val="dk1"/>
                        </a:buClr>
                        <a:buSzPts val="1100"/>
                        <a:buFont typeface="Arial"/>
                        <a:buNone/>
                      </a:pPr>
                      <a:r>
                        <a:rPr lang="en" sz="500">
                          <a:solidFill>
                            <a:schemeClr val="dk1"/>
                          </a:solidFill>
                        </a:rPr>
                        <a:t>(1+0.9(0.73))</a:t>
                      </a:r>
                      <a:endParaRPr/>
                    </a:p>
                  </a:txBody>
                  <a:tcPr marL="91425" marR="91425" marT="91425" marB="91425"/>
                </a:tc>
                <a:tc>
                  <a:txBody>
                    <a:bodyPr/>
                    <a:lstStyle/>
                    <a:p>
                      <a:pPr marL="0" lvl="0" indent="0" algn="ctr"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endParaRPr/>
                    </a:p>
                  </a:txBody>
                  <a:tcPr marL="91425" marR="91425" marT="91425" marB="91425"/>
                </a:tc>
                <a:extLst>
                  <a:ext uri="{0D108BD9-81ED-4DB2-BD59-A6C34878D82A}">
                    <a16:rowId xmlns:a16="http://schemas.microsoft.com/office/drawing/2014/main" val="10002"/>
                  </a:ext>
                </a:extLst>
              </a:tr>
            </a:tbl>
          </a:graphicData>
        </a:graphic>
      </p:graphicFrame>
      <p:graphicFrame>
        <p:nvGraphicFramePr>
          <p:cNvPr id="134" name="Google Shape;134;p22"/>
          <p:cNvGraphicFramePr/>
          <p:nvPr/>
        </p:nvGraphicFramePr>
        <p:xfrm>
          <a:off x="6219692" y="1549739"/>
          <a:ext cx="2284700" cy="1532500"/>
        </p:xfrm>
        <a:graphic>
          <a:graphicData uri="http://schemas.openxmlformats.org/drawingml/2006/table">
            <a:tbl>
              <a:tblPr>
                <a:noFill/>
                <a:tableStyleId>{BAB18903-142D-40F3-B7EF-728BC5297CAC}</a:tableStyleId>
              </a:tblPr>
              <a:tblGrid>
                <a:gridCol w="571175">
                  <a:extLst>
                    <a:ext uri="{9D8B030D-6E8A-4147-A177-3AD203B41FA5}">
                      <a16:colId xmlns:a16="http://schemas.microsoft.com/office/drawing/2014/main" val="20000"/>
                    </a:ext>
                  </a:extLst>
                </a:gridCol>
                <a:gridCol w="571175">
                  <a:extLst>
                    <a:ext uri="{9D8B030D-6E8A-4147-A177-3AD203B41FA5}">
                      <a16:colId xmlns:a16="http://schemas.microsoft.com/office/drawing/2014/main" val="20001"/>
                    </a:ext>
                  </a:extLst>
                </a:gridCol>
                <a:gridCol w="571175">
                  <a:extLst>
                    <a:ext uri="{9D8B030D-6E8A-4147-A177-3AD203B41FA5}">
                      <a16:colId xmlns:a16="http://schemas.microsoft.com/office/drawing/2014/main" val="20002"/>
                    </a:ext>
                  </a:extLst>
                </a:gridCol>
                <a:gridCol w="571175">
                  <a:extLst>
                    <a:ext uri="{9D8B030D-6E8A-4147-A177-3AD203B41FA5}">
                      <a16:colId xmlns:a16="http://schemas.microsoft.com/office/drawing/2014/main" val="20003"/>
                    </a:ext>
                  </a:extLst>
                </a:gridCol>
              </a:tblGrid>
              <a:tr h="517450">
                <a:tc>
                  <a:txBody>
                    <a:bodyPr/>
                    <a:lstStyle/>
                    <a:p>
                      <a:pPr marL="0" lvl="0" indent="0" algn="ctr" rtl="0">
                        <a:spcBef>
                          <a:spcPts val="0"/>
                        </a:spcBef>
                        <a:spcAft>
                          <a:spcPts val="0"/>
                        </a:spcAft>
                        <a:buNone/>
                      </a:pPr>
                      <a:r>
                        <a:rPr lang="en" sz="900">
                          <a:solidFill>
                            <a:schemeClr val="dk1"/>
                          </a:solidFill>
                        </a:rPr>
                        <a:t>v=0.81</a:t>
                      </a:r>
                      <a:endParaRPr sz="900">
                        <a:solidFill>
                          <a:schemeClr val="dk1"/>
                        </a:solidFill>
                      </a:endParaRPr>
                    </a:p>
                    <a:p>
                      <a:pPr marL="0" lvl="0" indent="0" algn="ctr" rtl="0">
                        <a:spcBef>
                          <a:spcPts val="0"/>
                        </a:spcBef>
                        <a:spcAft>
                          <a:spcPts val="0"/>
                        </a:spcAft>
                        <a:buNone/>
                      </a:pPr>
                      <a:r>
                        <a:rPr lang="en" sz="500">
                          <a:solidFill>
                            <a:schemeClr val="dk1"/>
                          </a:solidFill>
                        </a:rPr>
                        <a:t>(1+0.9(0.9))</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900">
                          <a:solidFill>
                            <a:schemeClr val="dk1"/>
                          </a:solidFill>
                        </a:rPr>
                        <a:t>v=0.9</a:t>
                      </a:r>
                      <a:endParaRPr sz="900">
                        <a:solidFill>
                          <a:schemeClr val="dk1"/>
                        </a:solidFill>
                      </a:endParaRPr>
                    </a:p>
                    <a:p>
                      <a:pPr marL="0" lvl="0" indent="0" algn="ctr" rtl="0">
                        <a:spcBef>
                          <a:spcPts val="0"/>
                        </a:spcBef>
                        <a:spcAft>
                          <a:spcPts val="0"/>
                        </a:spcAft>
                        <a:buNone/>
                      </a:pPr>
                      <a:r>
                        <a:rPr lang="en" sz="500">
                          <a:solidFill>
                            <a:schemeClr val="dk1"/>
                          </a:solidFill>
                        </a:rPr>
                        <a:t>(1+0.9(1))</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900"/>
                        <a:t>v=1</a:t>
                      </a:r>
                      <a:endParaRPr sz="900"/>
                    </a:p>
                    <a:p>
                      <a:pPr marL="0" lvl="0" indent="0" algn="ctr" rtl="0">
                        <a:spcBef>
                          <a:spcPts val="0"/>
                        </a:spcBef>
                        <a:spcAft>
                          <a:spcPts val="0"/>
                        </a:spcAft>
                        <a:buNone/>
                      </a:pPr>
                      <a:r>
                        <a:rPr lang="en" sz="600"/>
                        <a:t>(1+0.9(0))</a:t>
                      </a:r>
                      <a:endParaRPr sz="6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a:t>
                      </a:r>
                      <a:endParaRPr/>
                    </a:p>
                  </a:txBody>
                  <a:tcPr marL="91425" marR="91425" marT="91425" marB="91425">
                    <a:lnL w="9525" cap="flat" cmpd="sng">
                      <a:solidFill>
                        <a:srgbClr val="9E9E9E"/>
                      </a:solidFill>
                      <a:prstDash val="solid"/>
                      <a:round/>
                      <a:headEnd type="none" w="sm" len="sm"/>
                      <a:tailEnd type="none" w="sm" len="sm"/>
                    </a:lnL>
                    <a:solidFill>
                      <a:srgbClr val="B6D7A8"/>
                    </a:solidFill>
                  </a:tcPr>
                </a:tc>
                <a:extLst>
                  <a:ext uri="{0D108BD9-81ED-4DB2-BD59-A6C34878D82A}">
                    <a16:rowId xmlns:a16="http://schemas.microsoft.com/office/drawing/2014/main" val="10000"/>
                  </a:ext>
                </a:extLst>
              </a:tr>
              <a:tr h="517450">
                <a:tc>
                  <a:txBody>
                    <a:bodyPr/>
                    <a:lstStyle/>
                    <a:p>
                      <a:pPr marL="0" lvl="0" indent="0" algn="ctr" rtl="0">
                        <a:spcBef>
                          <a:spcPts val="0"/>
                        </a:spcBef>
                        <a:spcAft>
                          <a:spcPts val="0"/>
                        </a:spcAft>
                        <a:buNone/>
                      </a:pPr>
                      <a:r>
                        <a:rPr lang="en" sz="900">
                          <a:solidFill>
                            <a:schemeClr val="dk1"/>
                          </a:solidFill>
                        </a:rPr>
                        <a:t>v=0.73</a:t>
                      </a:r>
                      <a:endParaRPr sz="900">
                        <a:solidFill>
                          <a:schemeClr val="dk1"/>
                        </a:solidFill>
                      </a:endParaRPr>
                    </a:p>
                    <a:p>
                      <a:pPr marL="0" lvl="0" indent="0" algn="ctr" rtl="0">
                        <a:spcBef>
                          <a:spcPts val="0"/>
                        </a:spcBef>
                        <a:spcAft>
                          <a:spcPts val="0"/>
                        </a:spcAft>
                        <a:buNone/>
                      </a:pPr>
                      <a:r>
                        <a:rPr lang="en" sz="500">
                          <a:solidFill>
                            <a:schemeClr val="dk1"/>
                          </a:solidFill>
                        </a:rPr>
                        <a:t>(1+0.9(0.81))</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Clr>
                          <a:schemeClr val="dk1"/>
                        </a:buClr>
                        <a:buSzPts val="1100"/>
                        <a:buFont typeface="Arial"/>
                        <a:buNone/>
                      </a:pPr>
                      <a:r>
                        <a:rPr lang="en" sz="900">
                          <a:solidFill>
                            <a:schemeClr val="dk1"/>
                          </a:solidFill>
                        </a:rPr>
                        <a:t>v=0.9</a:t>
                      </a:r>
                      <a:endParaRPr sz="900">
                        <a:solidFill>
                          <a:schemeClr val="dk1"/>
                        </a:solidFill>
                      </a:endParaRPr>
                    </a:p>
                    <a:p>
                      <a:pPr marL="0" lvl="0" indent="0" algn="ctr" rtl="0">
                        <a:spcBef>
                          <a:spcPts val="0"/>
                        </a:spcBef>
                        <a:spcAft>
                          <a:spcPts val="0"/>
                        </a:spcAft>
                        <a:buClr>
                          <a:schemeClr val="dk1"/>
                        </a:buClr>
                        <a:buSzPts val="1100"/>
                        <a:buFont typeface="Arial"/>
                        <a:buNone/>
                      </a:pPr>
                      <a:r>
                        <a:rPr lang="en" sz="500">
                          <a:solidFill>
                            <a:schemeClr val="dk1"/>
                          </a:solidFill>
                        </a:rPr>
                        <a:t>(1+0.9(1))</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200"/>
                        <a:t>-1</a:t>
                      </a:r>
                      <a:endParaRPr sz="1200"/>
                    </a:p>
                  </a:txBody>
                  <a:tcPr marL="91425" marR="91425" marT="91425" marB="91425">
                    <a:lnL w="9525" cap="flat" cmpd="sng">
                      <a:solidFill>
                        <a:srgbClr val="9E9E9E"/>
                      </a:solidFill>
                      <a:prstDash val="solid"/>
                      <a:round/>
                      <a:headEnd type="none" w="sm" len="sm"/>
                      <a:tailEnd type="none" w="sm" len="sm"/>
                    </a:lnL>
                    <a:solidFill>
                      <a:srgbClr val="EA9999"/>
                    </a:solidFill>
                  </a:tcPr>
                </a:tc>
                <a:extLst>
                  <a:ext uri="{0D108BD9-81ED-4DB2-BD59-A6C34878D82A}">
                    <a16:rowId xmlns:a16="http://schemas.microsoft.com/office/drawing/2014/main" val="10001"/>
                  </a:ext>
                </a:extLst>
              </a:tr>
              <a:tr h="497600">
                <a:tc>
                  <a:txBody>
                    <a:bodyPr/>
                    <a:lstStyle/>
                    <a:p>
                      <a:pPr marL="0" lvl="0" indent="0" algn="ctr" rtl="0">
                        <a:spcBef>
                          <a:spcPts val="0"/>
                        </a:spcBef>
                        <a:spcAft>
                          <a:spcPts val="0"/>
                        </a:spcAft>
                        <a:buNone/>
                      </a:pPr>
                      <a:r>
                        <a:rPr lang="en" sz="900">
                          <a:solidFill>
                            <a:schemeClr val="dk1"/>
                          </a:solidFill>
                        </a:rPr>
                        <a:t>v=0.66</a:t>
                      </a:r>
                      <a:endParaRPr sz="900">
                        <a:solidFill>
                          <a:schemeClr val="dk1"/>
                        </a:solidFill>
                      </a:endParaRPr>
                    </a:p>
                    <a:p>
                      <a:pPr marL="0" lvl="0" indent="0" algn="ctr" rtl="0">
                        <a:spcBef>
                          <a:spcPts val="0"/>
                        </a:spcBef>
                        <a:spcAft>
                          <a:spcPts val="0"/>
                        </a:spcAft>
                        <a:buNone/>
                      </a:pPr>
                      <a:r>
                        <a:rPr lang="en" sz="500">
                          <a:solidFill>
                            <a:schemeClr val="dk1"/>
                          </a:solidFill>
                        </a:rPr>
                        <a:t>(1+0.9(0.73))</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900">
                          <a:solidFill>
                            <a:schemeClr val="dk1"/>
                          </a:solidFill>
                        </a:rPr>
                        <a:t>v=0.73</a:t>
                      </a:r>
                      <a:endParaRPr sz="900">
                        <a:solidFill>
                          <a:schemeClr val="dk1"/>
                        </a:solidFill>
                      </a:endParaRPr>
                    </a:p>
                    <a:p>
                      <a:pPr marL="0" lvl="0" indent="0" algn="ctr" rtl="0">
                        <a:spcBef>
                          <a:spcPts val="0"/>
                        </a:spcBef>
                        <a:spcAft>
                          <a:spcPts val="0"/>
                        </a:spcAft>
                        <a:buClr>
                          <a:schemeClr val="dk1"/>
                        </a:buClr>
                        <a:buSzPts val="1100"/>
                        <a:buFont typeface="Arial"/>
                        <a:buNone/>
                      </a:pPr>
                      <a:r>
                        <a:rPr lang="en" sz="500">
                          <a:solidFill>
                            <a:schemeClr val="dk1"/>
                          </a:solidFill>
                        </a:rPr>
                        <a:t>(1+0.9(0.81))</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900">
                          <a:solidFill>
                            <a:schemeClr val="dk1"/>
                          </a:solidFill>
                        </a:rPr>
                        <a:t>v=0.81</a:t>
                      </a:r>
                      <a:endParaRPr sz="900">
                        <a:solidFill>
                          <a:schemeClr val="dk1"/>
                        </a:solidFill>
                      </a:endParaRPr>
                    </a:p>
                    <a:p>
                      <a:pPr marL="0" lvl="0" indent="0" algn="ctr" rtl="0">
                        <a:spcBef>
                          <a:spcPts val="0"/>
                        </a:spcBef>
                        <a:spcAft>
                          <a:spcPts val="0"/>
                        </a:spcAft>
                        <a:buNone/>
                      </a:pPr>
                      <a:r>
                        <a:rPr lang="en" sz="500">
                          <a:solidFill>
                            <a:schemeClr val="dk1"/>
                          </a:solidFill>
                        </a:rPr>
                        <a:t>(1+0.9(0.9))</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900">
                          <a:solidFill>
                            <a:schemeClr val="dk1"/>
                          </a:solidFill>
                        </a:rPr>
                        <a:t>v=0.73</a:t>
                      </a:r>
                      <a:endParaRPr sz="900">
                        <a:solidFill>
                          <a:schemeClr val="dk1"/>
                        </a:solidFill>
                      </a:endParaRPr>
                    </a:p>
                    <a:p>
                      <a:pPr marL="0" lvl="0" indent="0" algn="ctr" rtl="0">
                        <a:spcBef>
                          <a:spcPts val="0"/>
                        </a:spcBef>
                        <a:spcAft>
                          <a:spcPts val="0"/>
                        </a:spcAft>
                        <a:buClr>
                          <a:schemeClr val="dk1"/>
                        </a:buClr>
                        <a:buSzPts val="1100"/>
                        <a:buFont typeface="Arial"/>
                        <a:buNone/>
                      </a:pPr>
                      <a:r>
                        <a:rPr lang="en" sz="500">
                          <a:solidFill>
                            <a:schemeClr val="dk1"/>
                          </a:solidFill>
                        </a:rPr>
                        <a:t>(1+0.9(0.81))</a:t>
                      </a: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bl>
          </a:graphicData>
        </a:graphic>
      </p:graphicFrame>
      <p:pic>
        <p:nvPicPr>
          <p:cNvPr id="135" name="Google Shape;135;p22"/>
          <p:cNvPicPr preferRelativeResize="0"/>
          <p:nvPr/>
        </p:nvPicPr>
        <p:blipFill>
          <a:blip r:embed="rId3">
            <a:alphaModFix/>
          </a:blip>
          <a:stretch>
            <a:fillRect/>
          </a:stretch>
        </p:blipFill>
        <p:spPr>
          <a:xfrm flipH="1">
            <a:off x="175750" y="2584650"/>
            <a:ext cx="497600" cy="497600"/>
          </a:xfrm>
          <a:prstGeom prst="rect">
            <a:avLst/>
          </a:prstGeom>
          <a:noFill/>
          <a:ln>
            <a:noFill/>
          </a:ln>
        </p:spPr>
      </p:pic>
      <p:pic>
        <p:nvPicPr>
          <p:cNvPr id="136" name="Google Shape;136;p22"/>
          <p:cNvPicPr preferRelativeResize="0"/>
          <p:nvPr/>
        </p:nvPicPr>
        <p:blipFill>
          <a:blip r:embed="rId4">
            <a:alphaModFix/>
          </a:blip>
          <a:stretch>
            <a:fillRect/>
          </a:stretch>
        </p:blipFill>
        <p:spPr>
          <a:xfrm>
            <a:off x="2549806" y="1591525"/>
            <a:ext cx="440301" cy="440301"/>
          </a:xfrm>
          <a:prstGeom prst="rect">
            <a:avLst/>
          </a:prstGeom>
          <a:noFill/>
          <a:ln>
            <a:noFill/>
          </a:ln>
        </p:spPr>
      </p:pic>
      <p:pic>
        <p:nvPicPr>
          <p:cNvPr id="137" name="Google Shape;137;p22"/>
          <p:cNvPicPr preferRelativeResize="0"/>
          <p:nvPr/>
        </p:nvPicPr>
        <p:blipFill>
          <a:blip r:embed="rId4">
            <a:alphaModFix/>
          </a:blip>
          <a:stretch>
            <a:fillRect/>
          </a:stretch>
        </p:blipFill>
        <p:spPr>
          <a:xfrm>
            <a:off x="5341750" y="1591525"/>
            <a:ext cx="440301" cy="440301"/>
          </a:xfrm>
          <a:prstGeom prst="rect">
            <a:avLst/>
          </a:prstGeom>
          <a:noFill/>
          <a:ln>
            <a:noFill/>
          </a:ln>
        </p:spPr>
      </p:pic>
      <p:pic>
        <p:nvPicPr>
          <p:cNvPr id="138" name="Google Shape;138;p22"/>
          <p:cNvPicPr preferRelativeResize="0"/>
          <p:nvPr/>
        </p:nvPicPr>
        <p:blipFill>
          <a:blip r:embed="rId4">
            <a:alphaModFix/>
          </a:blip>
          <a:stretch>
            <a:fillRect/>
          </a:stretch>
        </p:blipFill>
        <p:spPr>
          <a:xfrm>
            <a:off x="8140300" y="1591525"/>
            <a:ext cx="440301" cy="440301"/>
          </a:xfrm>
          <a:prstGeom prst="rect">
            <a:avLst/>
          </a:prstGeom>
          <a:noFill/>
          <a:ln>
            <a:noFill/>
          </a:ln>
        </p:spPr>
      </p:pic>
      <p:pic>
        <p:nvPicPr>
          <p:cNvPr id="139" name="Google Shape;139;p22"/>
          <p:cNvPicPr preferRelativeResize="0"/>
          <p:nvPr/>
        </p:nvPicPr>
        <p:blipFill rotWithShape="1">
          <a:blip r:embed="rId5">
            <a:alphaModFix/>
          </a:blip>
          <a:srcRect t="23605" r="59594"/>
          <a:stretch/>
        </p:blipFill>
        <p:spPr>
          <a:xfrm>
            <a:off x="2549800" y="2233154"/>
            <a:ext cx="371850" cy="351497"/>
          </a:xfrm>
          <a:prstGeom prst="rect">
            <a:avLst/>
          </a:prstGeom>
          <a:noFill/>
          <a:ln>
            <a:noFill/>
          </a:ln>
        </p:spPr>
      </p:pic>
      <p:pic>
        <p:nvPicPr>
          <p:cNvPr id="140" name="Google Shape;140;p22"/>
          <p:cNvPicPr preferRelativeResize="0"/>
          <p:nvPr/>
        </p:nvPicPr>
        <p:blipFill rotWithShape="1">
          <a:blip r:embed="rId5">
            <a:alphaModFix/>
          </a:blip>
          <a:srcRect t="23605" r="59594"/>
          <a:stretch/>
        </p:blipFill>
        <p:spPr>
          <a:xfrm>
            <a:off x="5346299" y="2233154"/>
            <a:ext cx="371850" cy="351497"/>
          </a:xfrm>
          <a:prstGeom prst="rect">
            <a:avLst/>
          </a:prstGeom>
          <a:noFill/>
          <a:ln>
            <a:noFill/>
          </a:ln>
        </p:spPr>
      </p:pic>
      <p:pic>
        <p:nvPicPr>
          <p:cNvPr id="141" name="Google Shape;141;p22"/>
          <p:cNvPicPr preferRelativeResize="0"/>
          <p:nvPr/>
        </p:nvPicPr>
        <p:blipFill rotWithShape="1">
          <a:blip r:embed="rId5">
            <a:alphaModFix/>
          </a:blip>
          <a:srcRect t="23605" r="59594"/>
          <a:stretch/>
        </p:blipFill>
        <p:spPr>
          <a:xfrm>
            <a:off x="8132549" y="2233154"/>
            <a:ext cx="371850" cy="351497"/>
          </a:xfrm>
          <a:prstGeom prst="rect">
            <a:avLst/>
          </a:prstGeom>
          <a:noFill/>
          <a:ln>
            <a:noFill/>
          </a:ln>
        </p:spPr>
      </p:pic>
      <p:pic>
        <p:nvPicPr>
          <p:cNvPr id="142" name="Google Shape;142;p22"/>
          <p:cNvPicPr preferRelativeResize="0"/>
          <p:nvPr/>
        </p:nvPicPr>
        <p:blipFill>
          <a:blip r:embed="rId3">
            <a:alphaModFix/>
          </a:blip>
          <a:stretch>
            <a:fillRect/>
          </a:stretch>
        </p:blipFill>
        <p:spPr>
          <a:xfrm flipH="1">
            <a:off x="2976975" y="2584650"/>
            <a:ext cx="497600" cy="497600"/>
          </a:xfrm>
          <a:prstGeom prst="rect">
            <a:avLst/>
          </a:prstGeom>
          <a:noFill/>
          <a:ln>
            <a:noFill/>
          </a:ln>
        </p:spPr>
      </p:pic>
      <p:pic>
        <p:nvPicPr>
          <p:cNvPr id="143" name="Google Shape;143;p22"/>
          <p:cNvPicPr preferRelativeResize="0"/>
          <p:nvPr/>
        </p:nvPicPr>
        <p:blipFill>
          <a:blip r:embed="rId3">
            <a:alphaModFix/>
          </a:blip>
          <a:stretch>
            <a:fillRect/>
          </a:stretch>
        </p:blipFill>
        <p:spPr>
          <a:xfrm flipH="1">
            <a:off x="5778200" y="2584650"/>
            <a:ext cx="497600" cy="497600"/>
          </a:xfrm>
          <a:prstGeom prst="rect">
            <a:avLst/>
          </a:prstGeom>
          <a:noFill/>
          <a:ln>
            <a:noFill/>
          </a:ln>
        </p:spPr>
      </p:pic>
      <p:sp>
        <p:nvSpPr>
          <p:cNvPr id="144" name="Google Shape;144;p22"/>
          <p:cNvSpPr txBox="1"/>
          <p:nvPr/>
        </p:nvSpPr>
        <p:spPr>
          <a:xfrm>
            <a:off x="1530575" y="1180450"/>
            <a:ext cx="819900" cy="369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200" b="1" i="1">
                <a:solidFill>
                  <a:schemeClr val="dk1"/>
                </a:solidFill>
                <a:latin typeface="Open Sans"/>
                <a:ea typeface="Open Sans"/>
                <a:cs typeface="Open Sans"/>
                <a:sym typeface="Open Sans"/>
              </a:rPr>
              <a:t>γ = 1</a:t>
            </a:r>
            <a:endParaRPr b="1" i="1"/>
          </a:p>
        </p:txBody>
      </p:sp>
      <p:sp>
        <p:nvSpPr>
          <p:cNvPr id="145" name="Google Shape;145;p22"/>
          <p:cNvSpPr txBox="1"/>
          <p:nvPr/>
        </p:nvSpPr>
        <p:spPr>
          <a:xfrm>
            <a:off x="4160725" y="1180450"/>
            <a:ext cx="819900" cy="369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200" b="1" i="1">
                <a:solidFill>
                  <a:schemeClr val="dk1"/>
                </a:solidFill>
                <a:latin typeface="Open Sans"/>
                <a:ea typeface="Open Sans"/>
                <a:cs typeface="Open Sans"/>
                <a:sym typeface="Open Sans"/>
              </a:rPr>
              <a:t>γ = 0.9</a:t>
            </a:r>
            <a:endParaRPr b="1" i="1"/>
          </a:p>
        </p:txBody>
      </p:sp>
      <p:sp>
        <p:nvSpPr>
          <p:cNvPr id="146" name="Google Shape;146;p22"/>
          <p:cNvSpPr txBox="1"/>
          <p:nvPr/>
        </p:nvSpPr>
        <p:spPr>
          <a:xfrm>
            <a:off x="6952100" y="1180450"/>
            <a:ext cx="819900" cy="369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200" b="1" i="1">
                <a:solidFill>
                  <a:schemeClr val="dk1"/>
                </a:solidFill>
                <a:latin typeface="Open Sans"/>
                <a:ea typeface="Open Sans"/>
                <a:cs typeface="Open Sans"/>
                <a:sym typeface="Open Sans"/>
              </a:rPr>
              <a:t>γ = 0.9</a:t>
            </a:r>
            <a:endParaRPr b="1" i="1"/>
          </a:p>
        </p:txBody>
      </p:sp>
      <p:sp>
        <p:nvSpPr>
          <p:cNvPr id="147" name="Google Shape;147;p22"/>
          <p:cNvSpPr/>
          <p:nvPr/>
        </p:nvSpPr>
        <p:spPr>
          <a:xfrm rot="5400000">
            <a:off x="5035814" y="1599225"/>
            <a:ext cx="130500" cy="224700"/>
          </a:xfrm>
          <a:prstGeom prst="curvedRightArrow">
            <a:avLst>
              <a:gd name="adj1" fmla="val 25000"/>
              <a:gd name="adj2" fmla="val 50000"/>
              <a:gd name="adj3" fmla="val 25000"/>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8" name="Google Shape;148;p22"/>
          <p:cNvSpPr/>
          <p:nvPr/>
        </p:nvSpPr>
        <p:spPr>
          <a:xfrm rot="5400000">
            <a:off x="4518705" y="1580236"/>
            <a:ext cx="130500" cy="240000"/>
          </a:xfrm>
          <a:prstGeom prst="curvedRightArrow">
            <a:avLst>
              <a:gd name="adj1" fmla="val 25000"/>
              <a:gd name="adj2" fmla="val 50000"/>
              <a:gd name="adj3" fmla="val 25000"/>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9" name="Google Shape;149;p22"/>
          <p:cNvSpPr/>
          <p:nvPr/>
        </p:nvSpPr>
        <p:spPr>
          <a:xfrm rot="5400000">
            <a:off x="3938326" y="1588936"/>
            <a:ext cx="130500" cy="222600"/>
          </a:xfrm>
          <a:prstGeom prst="curvedRightArrow">
            <a:avLst>
              <a:gd name="adj1" fmla="val 25000"/>
              <a:gd name="adj2" fmla="val 50000"/>
              <a:gd name="adj3" fmla="val 25000"/>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0" name="Google Shape;150;p22"/>
          <p:cNvSpPr/>
          <p:nvPr/>
        </p:nvSpPr>
        <p:spPr>
          <a:xfrm>
            <a:off x="3504526" y="2419826"/>
            <a:ext cx="132900" cy="247800"/>
          </a:xfrm>
          <a:prstGeom prst="curvedRightArrow">
            <a:avLst>
              <a:gd name="adj1" fmla="val 25000"/>
              <a:gd name="adj2" fmla="val 50000"/>
              <a:gd name="adj3" fmla="val 25000"/>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1" name="Google Shape;151;p22"/>
          <p:cNvSpPr/>
          <p:nvPr/>
        </p:nvSpPr>
        <p:spPr>
          <a:xfrm>
            <a:off x="3504526" y="1886426"/>
            <a:ext cx="132900" cy="247800"/>
          </a:xfrm>
          <a:prstGeom prst="curvedRightArrow">
            <a:avLst>
              <a:gd name="adj1" fmla="val 25000"/>
              <a:gd name="adj2" fmla="val 50000"/>
              <a:gd name="adj3" fmla="val 25000"/>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2" name="Google Shape;152;p22"/>
          <p:cNvSpPr txBox="1"/>
          <p:nvPr/>
        </p:nvSpPr>
        <p:spPr>
          <a:xfrm>
            <a:off x="3083950" y="679625"/>
            <a:ext cx="3000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b="1">
                <a:solidFill>
                  <a:schemeClr val="dk1"/>
                </a:solidFill>
                <a:latin typeface="Open Sans"/>
                <a:ea typeface="Open Sans"/>
                <a:cs typeface="Open Sans"/>
                <a:sym typeface="Open Sans"/>
              </a:rPr>
              <a:t>V(s) = max</a:t>
            </a:r>
            <a:r>
              <a:rPr lang="en" sz="900" b="1">
                <a:solidFill>
                  <a:schemeClr val="dk1"/>
                </a:solidFill>
                <a:latin typeface="Open Sans"/>
                <a:ea typeface="Open Sans"/>
                <a:cs typeface="Open Sans"/>
                <a:sym typeface="Open Sans"/>
              </a:rPr>
              <a:t>a</a:t>
            </a:r>
            <a:r>
              <a:rPr lang="en" sz="1200" b="1">
                <a:solidFill>
                  <a:schemeClr val="dk1"/>
                </a:solidFill>
                <a:latin typeface="Open Sans"/>
                <a:ea typeface="Open Sans"/>
                <a:cs typeface="Open Sans"/>
                <a:sym typeface="Open Sans"/>
              </a:rPr>
              <a:t>(R(s,a)+γV(s’))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3"/>
          <p:cNvSpPr txBox="1">
            <a:spLocks noGrp="1"/>
          </p:cNvSpPr>
          <p:nvPr>
            <p:ph type="body" idx="1"/>
          </p:nvPr>
        </p:nvSpPr>
        <p:spPr>
          <a:xfrm>
            <a:off x="311700" y="278700"/>
            <a:ext cx="8520600" cy="2495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200">
                <a:latin typeface="Economica"/>
                <a:ea typeface="Economica"/>
                <a:cs typeface="Economica"/>
                <a:sym typeface="Economica"/>
              </a:rPr>
              <a:t>Temporal Difference Learning - Disadvantage?</a:t>
            </a:r>
            <a:endParaRPr sz="2200">
              <a:latin typeface="Economica"/>
              <a:ea typeface="Economica"/>
              <a:cs typeface="Economica"/>
              <a:sym typeface="Economica"/>
            </a:endParaRPr>
          </a:p>
          <a:p>
            <a:pPr marL="0" lvl="0" indent="0" algn="l" rtl="0">
              <a:spcBef>
                <a:spcPts val="1200"/>
              </a:spcBef>
              <a:spcAft>
                <a:spcPts val="0"/>
              </a:spcAft>
              <a:buNone/>
            </a:pPr>
            <a:r>
              <a:rPr lang="en" sz="1200"/>
              <a:t>TD learning is learning by Defining a policy on top of a state value function V, but it requires still some knowledge of the underlying process, since for all states s the possible successor states s′ must be known. </a:t>
            </a:r>
            <a:endParaRPr sz="1200"/>
          </a:p>
          <a:p>
            <a:pPr marL="0" lvl="0" indent="0" algn="l" rtl="0">
              <a:spcBef>
                <a:spcPts val="1200"/>
              </a:spcBef>
              <a:spcAft>
                <a:spcPts val="0"/>
              </a:spcAft>
              <a:buNone/>
            </a:pPr>
            <a:r>
              <a:rPr lang="en" sz="1200"/>
              <a:t>We need an algorithm that estimates the value function and derives an optimal policy from a set of observable quantities.</a:t>
            </a:r>
            <a:endParaRPr sz="1200"/>
          </a:p>
          <a:p>
            <a:pPr marL="0" lvl="0" indent="0" algn="l" rtl="0">
              <a:spcBef>
                <a:spcPts val="1200"/>
              </a:spcBef>
              <a:spcAft>
                <a:spcPts val="1200"/>
              </a:spcAft>
              <a:buNone/>
            </a:pPr>
            <a:r>
              <a:rPr lang="en" sz="1200"/>
              <a:t>As a typical representative of model-free learning algorithms we consider Q-learning. It learns an optimal policy by iteratively building an optimal value function. The above calculations are not necessary if we estimate the Q-function.</a:t>
            </a:r>
            <a:endParaRPr sz="1200"/>
          </a:p>
        </p:txBody>
      </p:sp>
      <p:sp>
        <p:nvSpPr>
          <p:cNvPr id="158" name="Google Shape;158;p23"/>
          <p:cNvSpPr txBox="1">
            <a:spLocks noGrp="1"/>
          </p:cNvSpPr>
          <p:nvPr>
            <p:ph type="body" idx="1"/>
          </p:nvPr>
        </p:nvSpPr>
        <p:spPr>
          <a:xfrm>
            <a:off x="311700" y="2666950"/>
            <a:ext cx="8520600" cy="20340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Clr>
                <a:schemeClr val="dk1"/>
              </a:buClr>
              <a:buSzPts val="1100"/>
              <a:buFont typeface="Arial"/>
              <a:buNone/>
            </a:pPr>
            <a:r>
              <a:rPr lang="en" sz="2200">
                <a:latin typeface="Economica"/>
                <a:ea typeface="Economica"/>
                <a:cs typeface="Economica"/>
                <a:sym typeface="Economica"/>
              </a:rPr>
              <a:t>Q-Learning</a:t>
            </a:r>
            <a:endParaRPr sz="2200">
              <a:latin typeface="Economica"/>
              <a:ea typeface="Economica"/>
              <a:cs typeface="Economica"/>
              <a:sym typeface="Economica"/>
            </a:endParaRPr>
          </a:p>
          <a:p>
            <a:pPr marL="0" lvl="0" indent="0" algn="l" rtl="0">
              <a:spcBef>
                <a:spcPts val="1200"/>
              </a:spcBef>
              <a:spcAft>
                <a:spcPts val="0"/>
              </a:spcAft>
              <a:buClr>
                <a:schemeClr val="dk1"/>
              </a:buClr>
              <a:buSzPts val="1100"/>
              <a:buFont typeface="Arial"/>
              <a:buNone/>
            </a:pPr>
            <a:r>
              <a:rPr lang="en" sz="1200"/>
              <a:t>Steps involved in the Q-learning algorithm:</a:t>
            </a:r>
            <a:endParaRPr sz="1200"/>
          </a:p>
          <a:p>
            <a:pPr marL="457200" lvl="0" indent="-304800" algn="l" rtl="0">
              <a:spcBef>
                <a:spcPts val="1200"/>
              </a:spcBef>
              <a:spcAft>
                <a:spcPts val="0"/>
              </a:spcAft>
              <a:buSzPts val="1200"/>
              <a:buAutoNum type="arabicPeriod"/>
            </a:pPr>
            <a:r>
              <a:rPr lang="en" sz="1200" b="1"/>
              <a:t>Q-table initialization</a:t>
            </a:r>
            <a:r>
              <a:rPr lang="en" sz="1200"/>
              <a:t> done to track each action in each state</a:t>
            </a:r>
            <a:endParaRPr sz="1200"/>
          </a:p>
          <a:p>
            <a:pPr marL="457200" lvl="0" indent="-304800" algn="l" rtl="0">
              <a:spcBef>
                <a:spcPts val="0"/>
              </a:spcBef>
              <a:spcAft>
                <a:spcPts val="0"/>
              </a:spcAft>
              <a:buSzPts val="1200"/>
              <a:buAutoNum type="arabicPeriod"/>
            </a:pPr>
            <a:r>
              <a:rPr lang="en" sz="1200" b="1"/>
              <a:t>Observation</a:t>
            </a:r>
            <a:r>
              <a:rPr lang="en" sz="1200"/>
              <a:t> of current state of the environment</a:t>
            </a:r>
            <a:endParaRPr sz="1200"/>
          </a:p>
          <a:p>
            <a:pPr marL="457200" lvl="0" indent="-304800" algn="l" rtl="0">
              <a:spcBef>
                <a:spcPts val="0"/>
              </a:spcBef>
              <a:spcAft>
                <a:spcPts val="0"/>
              </a:spcAft>
              <a:buSzPts val="1200"/>
              <a:buAutoNum type="arabicPeriod"/>
            </a:pPr>
            <a:r>
              <a:rPr lang="en" sz="1200" b="1"/>
              <a:t>Action</a:t>
            </a:r>
            <a:r>
              <a:rPr lang="en" sz="1200"/>
              <a:t> is performed by agent in the environment</a:t>
            </a:r>
            <a:endParaRPr sz="1200"/>
          </a:p>
          <a:p>
            <a:pPr marL="457200" lvl="0" indent="-304800" algn="l" rtl="0">
              <a:spcBef>
                <a:spcPts val="0"/>
              </a:spcBef>
              <a:spcAft>
                <a:spcPts val="0"/>
              </a:spcAft>
              <a:buSzPts val="1200"/>
              <a:buAutoNum type="arabicPeriod"/>
            </a:pPr>
            <a:r>
              <a:rPr lang="en" sz="1200" b="1"/>
              <a:t>Update</a:t>
            </a:r>
            <a:r>
              <a:rPr lang="en" sz="1200"/>
              <a:t> the Q-table with the results after action has been taken</a:t>
            </a:r>
            <a:endParaRPr sz="1200"/>
          </a:p>
          <a:p>
            <a:pPr marL="457200" lvl="0" indent="-304800" algn="l" rtl="0">
              <a:spcBef>
                <a:spcPts val="0"/>
              </a:spcBef>
              <a:spcAft>
                <a:spcPts val="0"/>
              </a:spcAft>
              <a:buSzPts val="1200"/>
              <a:buAutoNum type="arabicPeriod"/>
            </a:pPr>
            <a:r>
              <a:rPr lang="en" sz="1200" b="1"/>
              <a:t>Repeat</a:t>
            </a:r>
            <a:r>
              <a:rPr lang="en" sz="1200"/>
              <a:t> steps 2-4 until the model reaches a termination state</a:t>
            </a:r>
            <a:endParaRPr sz="12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4"/>
          <p:cNvSpPr txBox="1">
            <a:spLocks noGrp="1"/>
          </p:cNvSpPr>
          <p:nvPr>
            <p:ph type="body" idx="1"/>
          </p:nvPr>
        </p:nvSpPr>
        <p:spPr>
          <a:xfrm>
            <a:off x="311700" y="999150"/>
            <a:ext cx="8520600" cy="3145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200"/>
              <a:t>Update performed is based on bellman equation:</a:t>
            </a:r>
            <a:endParaRPr sz="1200"/>
          </a:p>
          <a:p>
            <a:pPr marL="0" lvl="0" indent="0" algn="ctr" rtl="0">
              <a:spcBef>
                <a:spcPts val="1200"/>
              </a:spcBef>
              <a:spcAft>
                <a:spcPts val="0"/>
              </a:spcAft>
              <a:buNone/>
            </a:pPr>
            <a:r>
              <a:rPr lang="en" sz="1200" b="1"/>
              <a:t>Q(s,a) = Q(s,a) + α * (r + γ * max(Q(s',a')) - Q(s,a))</a:t>
            </a:r>
            <a:endParaRPr sz="1200" b="1"/>
          </a:p>
          <a:p>
            <a:pPr marL="0" lvl="0" indent="0" algn="l" rtl="0">
              <a:spcBef>
                <a:spcPts val="1200"/>
              </a:spcBef>
              <a:spcAft>
                <a:spcPts val="0"/>
              </a:spcAft>
              <a:buNone/>
            </a:pPr>
            <a:endParaRPr sz="1200"/>
          </a:p>
          <a:p>
            <a:pPr marL="0" lvl="0" indent="0" algn="l" rtl="0">
              <a:spcBef>
                <a:spcPts val="1200"/>
              </a:spcBef>
              <a:spcAft>
                <a:spcPts val="0"/>
              </a:spcAft>
              <a:buNone/>
            </a:pPr>
            <a:r>
              <a:rPr lang="en" sz="1200"/>
              <a:t>The gamma or the discount factor, is a value between 0 and 1, where a higher discount factor means that the agent values future rewards more. </a:t>
            </a:r>
            <a:endParaRPr sz="1200"/>
          </a:p>
          <a:p>
            <a:pPr marL="0" lvl="0" indent="0" algn="l" rtl="0">
              <a:spcBef>
                <a:spcPts val="1200"/>
              </a:spcBef>
              <a:spcAft>
                <a:spcPts val="0"/>
              </a:spcAft>
              <a:buNone/>
            </a:pPr>
            <a:r>
              <a:rPr lang="en" sz="1200"/>
              <a:t>The discount factor is important because it allows the agent to balance the immediate reward with the potential future rewards. It should not be too high or too low.</a:t>
            </a:r>
            <a:endParaRPr sz="1200"/>
          </a:p>
          <a:p>
            <a:pPr marL="0" lvl="0" indent="0" algn="l" rtl="0">
              <a:spcBef>
                <a:spcPts val="1200"/>
              </a:spcBef>
              <a:spcAft>
                <a:spcPts val="1200"/>
              </a:spcAft>
              <a:buNone/>
            </a:pPr>
            <a:r>
              <a:rPr lang="en" sz="1200"/>
              <a:t>For example, in a game like chess, it is important to value future rewards highly, because a single mistake can lead to a loss. In a game like Pac-Man, it is also important to value future rewards, but it is also important to be able to take advantage of immediate rewards, such as food pellets.</a:t>
            </a:r>
            <a:endParaRPr sz="12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5"/>
          <p:cNvSpPr txBox="1">
            <a:spLocks noGrp="1"/>
          </p:cNvSpPr>
          <p:nvPr>
            <p:ph type="title"/>
          </p:nvPr>
        </p:nvSpPr>
        <p:spPr>
          <a:xfrm>
            <a:off x="211825" y="2125200"/>
            <a:ext cx="4045200" cy="893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A SIMPLE EXAMPLE</a:t>
            </a:r>
            <a:endParaRPr/>
          </a:p>
        </p:txBody>
      </p:sp>
      <p:pic>
        <p:nvPicPr>
          <p:cNvPr id="169" name="Google Shape;169;p25"/>
          <p:cNvPicPr preferRelativeResize="0"/>
          <p:nvPr/>
        </p:nvPicPr>
        <p:blipFill rotWithShape="1">
          <a:blip r:embed="rId3">
            <a:alphaModFix/>
          </a:blip>
          <a:srcRect l="24835" r="24830"/>
          <a:stretch/>
        </p:blipFill>
        <p:spPr>
          <a:xfrm>
            <a:off x="5329175" y="971950"/>
            <a:ext cx="3220974" cy="3199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6"/>
          <p:cNvSpPr txBox="1">
            <a:spLocks noGrp="1"/>
          </p:cNvSpPr>
          <p:nvPr>
            <p:ph type="body" idx="1"/>
          </p:nvPr>
        </p:nvSpPr>
        <p:spPr>
          <a:xfrm>
            <a:off x="311700" y="978750"/>
            <a:ext cx="8520600" cy="318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dirty="0"/>
              <a:t>The main code parts are as follows:</a:t>
            </a:r>
            <a:endParaRPr sz="1200" dirty="0"/>
          </a:p>
          <a:p>
            <a:pPr marL="457200" lvl="0" indent="-304800" algn="l" rtl="0">
              <a:spcBef>
                <a:spcPts val="1200"/>
              </a:spcBef>
              <a:spcAft>
                <a:spcPts val="0"/>
              </a:spcAft>
              <a:buSzPts val="1200"/>
              <a:buAutoNum type="arabicPeriod"/>
            </a:pPr>
            <a:r>
              <a:rPr lang="en" sz="1200" dirty="0"/>
              <a:t>Creating the reward matrix</a:t>
            </a:r>
            <a:endParaRPr sz="1200" dirty="0"/>
          </a:p>
          <a:p>
            <a:pPr marL="457200" lvl="0" indent="-304800" algn="l" rtl="0">
              <a:spcBef>
                <a:spcPts val="0"/>
              </a:spcBef>
              <a:spcAft>
                <a:spcPts val="0"/>
              </a:spcAft>
              <a:buSzPts val="1200"/>
              <a:buAutoNum type="arabicPeriod"/>
            </a:pPr>
            <a:r>
              <a:rPr lang="en" sz="1200" dirty="0"/>
              <a:t>Available actions function</a:t>
            </a:r>
            <a:endParaRPr sz="1200" dirty="0"/>
          </a:p>
          <a:p>
            <a:pPr marL="457200" lvl="0" indent="-304800" algn="l" rtl="0">
              <a:spcBef>
                <a:spcPts val="0"/>
              </a:spcBef>
              <a:spcAft>
                <a:spcPts val="0"/>
              </a:spcAft>
              <a:buSzPts val="1200"/>
              <a:buAutoNum type="arabicPeriod"/>
            </a:pPr>
            <a:r>
              <a:rPr lang="en" sz="1200" dirty="0"/>
              <a:t>Next action function</a:t>
            </a:r>
            <a:endParaRPr sz="1200" dirty="0"/>
          </a:p>
          <a:p>
            <a:pPr marL="457200" lvl="0" indent="-304800" algn="l" rtl="0">
              <a:spcBef>
                <a:spcPts val="0"/>
              </a:spcBef>
              <a:spcAft>
                <a:spcPts val="0"/>
              </a:spcAft>
              <a:buSzPts val="1200"/>
              <a:buAutoNum type="arabicPeriod"/>
            </a:pPr>
            <a:r>
              <a:rPr lang="en" sz="1200" dirty="0"/>
              <a:t>Update function</a:t>
            </a:r>
            <a:endParaRPr sz="1200" dirty="0"/>
          </a:p>
          <a:p>
            <a:pPr marL="457200" lvl="0" indent="-304800" algn="l" rtl="0">
              <a:spcBef>
                <a:spcPts val="0"/>
              </a:spcBef>
              <a:spcAft>
                <a:spcPts val="0"/>
              </a:spcAft>
              <a:buSzPts val="1200"/>
              <a:buAutoNum type="arabicPeriod"/>
            </a:pPr>
            <a:r>
              <a:rPr lang="en" sz="1200" dirty="0"/>
              <a:t>Training the Q matrix to reach goal</a:t>
            </a:r>
            <a:endParaRPr sz="1200" dirty="0"/>
          </a:p>
          <a:p>
            <a:pPr marL="0" lvl="0" indent="0" algn="l" rtl="0">
              <a:spcBef>
                <a:spcPts val="1200"/>
              </a:spcBef>
              <a:spcAft>
                <a:spcPts val="0"/>
              </a:spcAft>
              <a:buNone/>
            </a:pPr>
            <a:endParaRPr sz="1200" dirty="0"/>
          </a:p>
          <a:p>
            <a:pPr marL="0" lvl="0" indent="0" algn="l" rtl="0">
              <a:spcBef>
                <a:spcPts val="1200"/>
              </a:spcBef>
              <a:spcAft>
                <a:spcPts val="0"/>
              </a:spcAft>
              <a:buNone/>
            </a:pPr>
            <a:r>
              <a:rPr lang="en" sz="1200" dirty="0"/>
              <a:t>Code: Find attached the ipynb file, and run it to see the Q Learning Maze example!</a:t>
            </a:r>
            <a:endParaRPr sz="1200" dirty="0"/>
          </a:p>
          <a:p>
            <a:pPr marL="0" lvl="0" indent="0" algn="l" rtl="0">
              <a:spcBef>
                <a:spcPts val="1200"/>
              </a:spcBef>
              <a:spcAft>
                <a:spcPts val="1200"/>
              </a:spcAft>
              <a:buNone/>
            </a:pPr>
            <a:r>
              <a:rPr lang="en" sz="1200" dirty="0"/>
              <a:t>Resource credits: </a:t>
            </a:r>
            <a:r>
              <a:rPr lang="en" sz="1200" u="sng" dirty="0">
                <a:solidFill>
                  <a:schemeClr val="hlink"/>
                </a:solidFill>
                <a:highlight>
                  <a:srgbClr val="FFFFFF"/>
                </a:highlight>
                <a:latin typeface="Roboto"/>
                <a:ea typeface="Roboto"/>
                <a:cs typeface="Roboto"/>
                <a:sym typeface="Roboto"/>
                <a:hlinkClick r:id="rId3"/>
              </a:rPr>
              <a:t>https://amunategui.github.io/reinforcement-learning/index.html</a:t>
            </a:r>
            <a:endParaRPr sz="12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265500" y="2144100"/>
            <a:ext cx="4045200" cy="8553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CONCLUSIONS</a:t>
            </a:r>
            <a:endParaRPr/>
          </a:p>
        </p:txBody>
      </p:sp>
      <p:pic>
        <p:nvPicPr>
          <p:cNvPr id="180" name="Google Shape;180;p27"/>
          <p:cNvPicPr preferRelativeResize="0"/>
          <p:nvPr/>
        </p:nvPicPr>
        <p:blipFill rotWithShape="1">
          <a:blip r:embed="rId3">
            <a:alphaModFix/>
          </a:blip>
          <a:srcRect l="7896" r="5896"/>
          <a:stretch/>
        </p:blipFill>
        <p:spPr>
          <a:xfrm>
            <a:off x="4887700" y="887150"/>
            <a:ext cx="3903925" cy="3369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txBox="1">
            <a:spLocks noGrp="1"/>
          </p:cNvSpPr>
          <p:nvPr>
            <p:ph type="body" idx="1"/>
          </p:nvPr>
        </p:nvSpPr>
        <p:spPr>
          <a:xfrm>
            <a:off x="311700" y="487650"/>
            <a:ext cx="8520600" cy="39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b="1">
                <a:latin typeface="Economica"/>
                <a:ea typeface="Economica"/>
                <a:cs typeface="Economica"/>
                <a:sym typeface="Economica"/>
              </a:rPr>
              <a:t>What are the disadvantages of Q-learning?</a:t>
            </a:r>
            <a:endParaRPr sz="2200" b="1">
              <a:latin typeface="Economica"/>
              <a:ea typeface="Economica"/>
              <a:cs typeface="Economica"/>
              <a:sym typeface="Economica"/>
            </a:endParaRPr>
          </a:p>
          <a:p>
            <a:pPr marL="0" lvl="0" indent="0" algn="l" rtl="0">
              <a:spcBef>
                <a:spcPts val="1200"/>
              </a:spcBef>
              <a:spcAft>
                <a:spcPts val="0"/>
              </a:spcAft>
              <a:buClr>
                <a:schemeClr val="dk1"/>
              </a:buClr>
              <a:buSzPts val="1100"/>
              <a:buFont typeface="Arial"/>
              <a:buNone/>
            </a:pPr>
            <a:r>
              <a:rPr lang="en" sz="1200"/>
              <a:t>The Q-learning approach to reinforcement model machine learning also has some disadvantages, such as the following:</a:t>
            </a:r>
            <a:endParaRPr sz="1200"/>
          </a:p>
          <a:p>
            <a:pPr marL="0" lvl="0" indent="0" algn="l" rtl="0">
              <a:spcBef>
                <a:spcPts val="1200"/>
              </a:spcBef>
              <a:spcAft>
                <a:spcPts val="0"/>
              </a:spcAft>
              <a:buClr>
                <a:schemeClr val="dk1"/>
              </a:buClr>
              <a:buSzPts val="1100"/>
              <a:buFont typeface="Arial"/>
              <a:buNone/>
            </a:pPr>
            <a:r>
              <a:rPr lang="en" sz="1200" b="1"/>
              <a:t>Exploration vs. exploitation tradeoff</a:t>
            </a:r>
            <a:r>
              <a:rPr lang="en" sz="1200"/>
              <a:t>. It can be hard for a Q-learning model to find the right balance between trying new actions and sticking with what's already known. </a:t>
            </a:r>
            <a:endParaRPr sz="1200"/>
          </a:p>
          <a:p>
            <a:pPr marL="0" lvl="0" indent="0" algn="l" rtl="0">
              <a:spcBef>
                <a:spcPts val="1200"/>
              </a:spcBef>
              <a:spcAft>
                <a:spcPts val="0"/>
              </a:spcAft>
              <a:buClr>
                <a:schemeClr val="dk1"/>
              </a:buClr>
              <a:buSzPts val="1100"/>
              <a:buFont typeface="Arial"/>
              <a:buNone/>
            </a:pPr>
            <a:r>
              <a:rPr lang="en" sz="1200" b="1"/>
              <a:t>Curse of dimensionality</a:t>
            </a:r>
            <a:r>
              <a:rPr lang="en" sz="1200"/>
              <a:t>. Q-learning can potentially face a machine learning risk known as the curse of dimensionality. The curse of dimensionality is a problem with high-dimensional data where the amount of data required to represent the distribution increases exponentially. </a:t>
            </a:r>
            <a:endParaRPr sz="1200"/>
          </a:p>
          <a:p>
            <a:pPr marL="0" lvl="0" indent="0" algn="l" rtl="0">
              <a:spcBef>
                <a:spcPts val="1200"/>
              </a:spcBef>
              <a:spcAft>
                <a:spcPts val="0"/>
              </a:spcAft>
              <a:buClr>
                <a:schemeClr val="dk1"/>
              </a:buClr>
              <a:buSzPts val="1100"/>
              <a:buFont typeface="Arial"/>
              <a:buNone/>
            </a:pPr>
            <a:r>
              <a:rPr lang="en" sz="1200" b="1"/>
              <a:t>Overestimation</a:t>
            </a:r>
            <a:r>
              <a:rPr lang="en" sz="1200"/>
              <a:t>. A Q-learning model can sometimes be too optimistic and overestimate how good a particular action or strategy is.</a:t>
            </a:r>
            <a:endParaRPr sz="1200"/>
          </a:p>
          <a:p>
            <a:pPr marL="0" lvl="0" indent="0" algn="l" rtl="0">
              <a:spcBef>
                <a:spcPts val="1200"/>
              </a:spcBef>
              <a:spcAft>
                <a:spcPts val="1200"/>
              </a:spcAft>
              <a:buNone/>
            </a:pPr>
            <a:r>
              <a:rPr lang="en" sz="1200" b="1"/>
              <a:t>Performance</a:t>
            </a:r>
            <a:r>
              <a:rPr lang="en" sz="1200"/>
              <a:t>. A Q-learning model can take a long time to figure out the best method if there are several ways to approach a problem.</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9"/>
          <p:cNvSpPr txBox="1">
            <a:spLocks noGrp="1"/>
          </p:cNvSpPr>
          <p:nvPr>
            <p:ph type="title"/>
          </p:nvPr>
        </p:nvSpPr>
        <p:spPr>
          <a:xfrm>
            <a:off x="311700" y="0"/>
            <a:ext cx="8520600" cy="9750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Clr>
                <a:schemeClr val="dk1"/>
              </a:buClr>
              <a:buSzPts val="1100"/>
              <a:buFont typeface="Arial"/>
              <a:buNone/>
            </a:pPr>
            <a:r>
              <a:rPr lang="en" sz="2600" b="1"/>
              <a:t>Key takeaways</a:t>
            </a:r>
            <a:endParaRPr sz="4400" b="1"/>
          </a:p>
        </p:txBody>
      </p:sp>
      <p:sp>
        <p:nvSpPr>
          <p:cNvPr id="191" name="Google Shape;191;p29"/>
          <p:cNvSpPr txBox="1">
            <a:spLocks noGrp="1"/>
          </p:cNvSpPr>
          <p:nvPr>
            <p:ph type="body" idx="1"/>
          </p:nvPr>
        </p:nvSpPr>
        <p:spPr>
          <a:xfrm>
            <a:off x="311700" y="975000"/>
            <a:ext cx="8520600" cy="2511000"/>
          </a:xfrm>
          <a:prstGeom prst="rect">
            <a:avLst/>
          </a:prstGeom>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 sz="1200" b="1"/>
              <a:t>Agent-Environment Interaction: </a:t>
            </a:r>
            <a:r>
              <a:rPr lang="en" sz="1200"/>
              <a:t>In RL, an agent interacts with an environment. The agent takes actions, and the environment responds with rewards. </a:t>
            </a:r>
            <a:endParaRPr sz="1200"/>
          </a:p>
          <a:p>
            <a:pPr marL="0" lvl="0" indent="0" algn="l" rtl="0">
              <a:lnSpc>
                <a:spcPct val="90000"/>
              </a:lnSpc>
              <a:spcBef>
                <a:spcPts val="1000"/>
              </a:spcBef>
              <a:spcAft>
                <a:spcPts val="0"/>
              </a:spcAft>
              <a:buNone/>
            </a:pPr>
            <a:r>
              <a:rPr lang="en" sz="1200" b="1"/>
              <a:t>Reward Signal: </a:t>
            </a:r>
            <a:r>
              <a:rPr lang="en" sz="1200"/>
              <a:t>The agent receives a numerical reward signal as feedback for each action it takes. The objective is to learn a policy that maximizes the total expected reward. Else it is given punishment.</a:t>
            </a:r>
            <a:endParaRPr sz="1200"/>
          </a:p>
          <a:p>
            <a:pPr marL="0" lvl="0" indent="0" algn="l" rtl="0">
              <a:lnSpc>
                <a:spcPct val="90000"/>
              </a:lnSpc>
              <a:spcBef>
                <a:spcPts val="1000"/>
              </a:spcBef>
              <a:spcAft>
                <a:spcPts val="0"/>
              </a:spcAft>
              <a:buNone/>
            </a:pPr>
            <a:r>
              <a:rPr lang="en" sz="1200" b="1">
                <a:solidFill>
                  <a:srgbClr val="080809"/>
                </a:solidFill>
                <a:highlight>
                  <a:srgbClr val="FFFFFF"/>
                </a:highlight>
              </a:rPr>
              <a:t>Automation</a:t>
            </a:r>
            <a:r>
              <a:rPr lang="en" sz="1200">
                <a:solidFill>
                  <a:srgbClr val="080809"/>
                </a:solidFill>
                <a:highlight>
                  <a:srgbClr val="FFFFFF"/>
                </a:highlight>
              </a:rPr>
              <a:t>: Reinforcement learning automates the decision-making and learning process. </a:t>
            </a:r>
            <a:endParaRPr sz="1200"/>
          </a:p>
          <a:p>
            <a:pPr marL="0" lvl="0" indent="0" algn="l" rtl="0">
              <a:lnSpc>
                <a:spcPct val="90000"/>
              </a:lnSpc>
              <a:spcBef>
                <a:spcPts val="1000"/>
              </a:spcBef>
              <a:spcAft>
                <a:spcPts val="0"/>
              </a:spcAft>
              <a:buNone/>
            </a:pPr>
            <a:r>
              <a:rPr lang="en" sz="1200" b="1"/>
              <a:t>Bellman’s equation: </a:t>
            </a:r>
            <a:r>
              <a:rPr lang="en" sz="1200"/>
              <a:t>Mathematical foundation: </a:t>
            </a:r>
            <a:r>
              <a:rPr lang="en" sz="1200" b="1"/>
              <a:t>Q(s,a) = Q(s,a) + α * (r + γ * max(Q(s',a')) - Q(s,a))</a:t>
            </a:r>
            <a:endParaRPr sz="1200"/>
          </a:p>
          <a:p>
            <a:pPr marL="3200400" lvl="0" indent="457200" algn="l" rtl="0">
              <a:lnSpc>
                <a:spcPct val="90000"/>
              </a:lnSpc>
              <a:spcBef>
                <a:spcPts val="1000"/>
              </a:spcBef>
              <a:spcAft>
                <a:spcPts val="0"/>
              </a:spcAft>
              <a:buNone/>
            </a:pPr>
            <a:r>
              <a:rPr lang="en" sz="1200" b="1"/>
              <a:t>        	    V(s) = maxa(R(s,a)+γV(s’))</a:t>
            </a:r>
            <a:endParaRPr sz="1200" b="1"/>
          </a:p>
          <a:p>
            <a:pPr marL="0" lvl="0" indent="0" algn="l" rtl="0">
              <a:lnSpc>
                <a:spcPct val="113636"/>
              </a:lnSpc>
              <a:spcBef>
                <a:spcPts val="800"/>
              </a:spcBef>
              <a:spcAft>
                <a:spcPts val="0"/>
              </a:spcAft>
              <a:buNone/>
            </a:pPr>
            <a:r>
              <a:rPr lang="en" sz="1200" b="1">
                <a:solidFill>
                  <a:srgbClr val="080A13"/>
                </a:solidFill>
                <a:highlight>
                  <a:srgbClr val="FFFFFF"/>
                </a:highlight>
              </a:rPr>
              <a:t>Real-life Application:</a:t>
            </a:r>
            <a:r>
              <a:rPr lang="en" sz="1200">
                <a:solidFill>
                  <a:srgbClr val="080A13"/>
                </a:solidFill>
                <a:highlight>
                  <a:srgbClr val="FFFFFF"/>
                </a:highlight>
              </a:rPr>
              <a:t> Reinforcement Learning has changed the dynamics of various sectors like Healthcare, Robotics, Gaming, Retail, Marketing, and many more.</a:t>
            </a:r>
            <a:endParaRPr sz="1200">
              <a:solidFill>
                <a:srgbClr val="080A13"/>
              </a:solidFill>
              <a:highlight>
                <a:srgbClr val="FFFFFF"/>
              </a:highlight>
            </a:endParaRPr>
          </a:p>
          <a:p>
            <a:pPr marL="0" lvl="0" indent="0" algn="l" rtl="0">
              <a:lnSpc>
                <a:spcPct val="113636"/>
              </a:lnSpc>
              <a:spcBef>
                <a:spcPts val="1600"/>
              </a:spcBef>
              <a:spcAft>
                <a:spcPts val="1600"/>
              </a:spcAft>
              <a:buNone/>
            </a:pPr>
            <a:endParaRPr sz="1200">
              <a:solidFill>
                <a:srgbClr val="080A13"/>
              </a:solidFill>
              <a:highlight>
                <a:srgbClr val="FFFFFF"/>
              </a:highlight>
            </a:endParaRPr>
          </a:p>
        </p:txBody>
      </p:sp>
      <p:sp>
        <p:nvSpPr>
          <p:cNvPr id="192" name="Google Shape;192;p29"/>
          <p:cNvSpPr txBox="1"/>
          <p:nvPr/>
        </p:nvSpPr>
        <p:spPr>
          <a:xfrm>
            <a:off x="686850" y="3832000"/>
            <a:ext cx="7770300" cy="8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50" i="1">
                <a:solidFill>
                  <a:srgbClr val="080A13"/>
                </a:solidFill>
                <a:highlight>
                  <a:srgbClr val="FFFFFF"/>
                </a:highlight>
              </a:rPr>
              <a:t>“Most human and animal learning can be said to fall into unsupervised learning. It has been wisely said that if intelligence was a cake, unsupervised learning could be the cake, supervised learning would be the icing on the cake, and reinforcement learning would be the cherry on the top.”</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3044700" y="2135400"/>
            <a:ext cx="3054600" cy="872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b="1"/>
              <a:t>THANKYOU</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265500" y="1678650"/>
            <a:ext cx="4045200" cy="1786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WHAT IS REINFORCEMENT LEARNING</a:t>
            </a:r>
            <a:endParaRPr/>
          </a:p>
        </p:txBody>
      </p:sp>
      <p:pic>
        <p:nvPicPr>
          <p:cNvPr id="69" name="Google Shape;69;p14"/>
          <p:cNvPicPr preferRelativeResize="0"/>
          <p:nvPr/>
        </p:nvPicPr>
        <p:blipFill>
          <a:blip r:embed="rId3">
            <a:alphaModFix/>
          </a:blip>
          <a:stretch>
            <a:fillRect/>
          </a:stretch>
        </p:blipFill>
        <p:spPr>
          <a:xfrm>
            <a:off x="5285550" y="966288"/>
            <a:ext cx="3210925" cy="3210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body" idx="1"/>
          </p:nvPr>
        </p:nvSpPr>
        <p:spPr>
          <a:xfrm>
            <a:off x="311700" y="288575"/>
            <a:ext cx="8520600" cy="28140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Clr>
                <a:schemeClr val="dk1"/>
              </a:buClr>
              <a:buSzPts val="1100"/>
              <a:buFont typeface="Arial"/>
              <a:buNone/>
            </a:pPr>
            <a:r>
              <a:rPr lang="en" sz="2200">
                <a:latin typeface="Economica"/>
                <a:ea typeface="Economica"/>
                <a:cs typeface="Economica"/>
                <a:sym typeface="Economica"/>
              </a:rPr>
              <a:t>There are three types of machine learning:</a:t>
            </a:r>
            <a:endParaRPr sz="2200">
              <a:latin typeface="Economica"/>
              <a:ea typeface="Economica"/>
              <a:cs typeface="Economica"/>
              <a:sym typeface="Economica"/>
            </a:endParaRPr>
          </a:p>
          <a:p>
            <a:pPr marL="457200" lvl="0" indent="-304800" algn="l" rtl="0">
              <a:spcBef>
                <a:spcPts val="1200"/>
              </a:spcBef>
              <a:spcAft>
                <a:spcPts val="0"/>
              </a:spcAft>
              <a:buSzPts val="1200"/>
              <a:buAutoNum type="arabicPeriod"/>
            </a:pPr>
            <a:r>
              <a:rPr lang="en" sz="1200" b="1"/>
              <a:t>Supervised Learning: </a:t>
            </a:r>
            <a:r>
              <a:rPr lang="en" sz="1200"/>
              <a:t>The machine is trained on a labeled dataset, and on the basis of that data, it will generate the output. The training data provided to the machines work as the supervisor that teaches the machines to predict the output correctly. In real-world applications are risk assessment, image classification, fraud detection, and spam filtering etc.</a:t>
            </a:r>
            <a:endParaRPr sz="1200"/>
          </a:p>
          <a:p>
            <a:pPr marL="457200" lvl="0" indent="-304800" algn="l" rtl="0">
              <a:spcBef>
                <a:spcPts val="0"/>
              </a:spcBef>
              <a:spcAft>
                <a:spcPts val="0"/>
              </a:spcAft>
              <a:buSzPts val="1200"/>
              <a:buAutoNum type="arabicPeriod"/>
            </a:pPr>
            <a:r>
              <a:rPr lang="en" sz="1200" b="1"/>
              <a:t>Unsupervised Learning: </a:t>
            </a:r>
            <a:r>
              <a:rPr lang="en" sz="1200"/>
              <a:t>The machine is trained on unlabeled dataset, and the system tries to learn the patterns, structures, or relationships within the data without explicit guidance. In real-world applications are anomaly detection in cybersecurity, social network analysis and recommendation systems etc.</a:t>
            </a:r>
            <a:endParaRPr sz="1200"/>
          </a:p>
          <a:p>
            <a:pPr marL="457200" lvl="0" indent="-304800" algn="l" rtl="0">
              <a:spcBef>
                <a:spcPts val="0"/>
              </a:spcBef>
              <a:spcAft>
                <a:spcPts val="0"/>
              </a:spcAft>
              <a:buSzPts val="1200"/>
              <a:buAutoNum type="arabicPeriod"/>
            </a:pPr>
            <a:r>
              <a:rPr lang="en" sz="1200" b="1"/>
              <a:t>Reinforcement Learning:</a:t>
            </a:r>
            <a:r>
              <a:rPr lang="en" sz="1200"/>
              <a:t> It is a type of machine learning where an agent learns how to behave in an environment by performing actions and receiving feedback in terms of rewards or penalties. In real-world applications are artificial intelligence, robotics and autonomous vehicles etc.</a:t>
            </a:r>
            <a:endParaRPr sz="1200"/>
          </a:p>
        </p:txBody>
      </p:sp>
      <p:pic>
        <p:nvPicPr>
          <p:cNvPr id="75" name="Google Shape;75;p15"/>
          <p:cNvPicPr preferRelativeResize="0"/>
          <p:nvPr/>
        </p:nvPicPr>
        <p:blipFill>
          <a:blip r:embed="rId3">
            <a:alphaModFix/>
          </a:blip>
          <a:stretch>
            <a:fillRect/>
          </a:stretch>
        </p:blipFill>
        <p:spPr>
          <a:xfrm>
            <a:off x="503825" y="3178775"/>
            <a:ext cx="2721604" cy="1659926"/>
          </a:xfrm>
          <a:prstGeom prst="rect">
            <a:avLst/>
          </a:prstGeom>
          <a:noFill/>
          <a:ln>
            <a:noFill/>
          </a:ln>
        </p:spPr>
      </p:pic>
      <p:pic>
        <p:nvPicPr>
          <p:cNvPr id="76" name="Google Shape;76;p15"/>
          <p:cNvPicPr preferRelativeResize="0"/>
          <p:nvPr/>
        </p:nvPicPr>
        <p:blipFill>
          <a:blip r:embed="rId4">
            <a:alphaModFix/>
          </a:blip>
          <a:stretch>
            <a:fillRect/>
          </a:stretch>
        </p:blipFill>
        <p:spPr>
          <a:xfrm>
            <a:off x="3611337" y="3094026"/>
            <a:ext cx="1921334" cy="1829425"/>
          </a:xfrm>
          <a:prstGeom prst="rect">
            <a:avLst/>
          </a:prstGeom>
          <a:noFill/>
          <a:ln>
            <a:noFill/>
          </a:ln>
        </p:spPr>
      </p:pic>
      <p:pic>
        <p:nvPicPr>
          <p:cNvPr id="77" name="Google Shape;77;p15"/>
          <p:cNvPicPr preferRelativeResize="0"/>
          <p:nvPr/>
        </p:nvPicPr>
        <p:blipFill>
          <a:blip r:embed="rId5">
            <a:alphaModFix/>
          </a:blip>
          <a:stretch>
            <a:fillRect/>
          </a:stretch>
        </p:blipFill>
        <p:spPr>
          <a:xfrm>
            <a:off x="5918569" y="3311457"/>
            <a:ext cx="2773776" cy="1394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body" idx="1"/>
          </p:nvPr>
        </p:nvSpPr>
        <p:spPr>
          <a:xfrm>
            <a:off x="311700" y="387025"/>
            <a:ext cx="8520600" cy="335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2200">
                <a:latin typeface="Economica"/>
                <a:ea typeface="Economica"/>
                <a:cs typeface="Economica"/>
                <a:sym typeface="Economica"/>
              </a:rPr>
              <a:t>Applications of Reinforcement Learning (RL):</a:t>
            </a:r>
            <a:endParaRPr sz="2200">
              <a:latin typeface="Economica"/>
              <a:ea typeface="Economica"/>
              <a:cs typeface="Economica"/>
              <a:sym typeface="Economica"/>
            </a:endParaRPr>
          </a:p>
          <a:p>
            <a:pPr marL="457200" lvl="0" indent="-304800" algn="l" rtl="0">
              <a:spcBef>
                <a:spcPts val="1200"/>
              </a:spcBef>
              <a:spcAft>
                <a:spcPts val="0"/>
              </a:spcAft>
              <a:buSzPts val="1200"/>
              <a:buAutoNum type="arabicPeriod"/>
            </a:pPr>
            <a:r>
              <a:rPr lang="en" sz="1200" b="1"/>
              <a:t>Robotics</a:t>
            </a:r>
            <a:r>
              <a:rPr lang="en" sz="1200"/>
              <a:t>: RL is used to train robots to perform tasks in real-world environments.</a:t>
            </a:r>
            <a:endParaRPr sz="1200"/>
          </a:p>
          <a:p>
            <a:pPr marL="457200" lvl="0" indent="-304800" algn="l" rtl="0">
              <a:spcBef>
                <a:spcPts val="0"/>
              </a:spcBef>
              <a:spcAft>
                <a:spcPts val="0"/>
              </a:spcAft>
              <a:buSzPts val="1200"/>
              <a:buAutoNum type="arabicPeriod"/>
            </a:pPr>
            <a:r>
              <a:rPr lang="en" sz="1200" b="1"/>
              <a:t>Autonomous Vehicles</a:t>
            </a:r>
            <a:r>
              <a:rPr lang="en" sz="1200"/>
              <a:t>: RL can be used to train autonomous vehicles to make decisions in complex traffic scenarios.</a:t>
            </a:r>
            <a:endParaRPr sz="1200"/>
          </a:p>
          <a:p>
            <a:pPr marL="457200" lvl="0" indent="-304800" algn="l" rtl="0">
              <a:spcBef>
                <a:spcPts val="0"/>
              </a:spcBef>
              <a:spcAft>
                <a:spcPts val="0"/>
              </a:spcAft>
              <a:buSzPts val="1200"/>
              <a:buAutoNum type="arabicPeriod"/>
            </a:pPr>
            <a:r>
              <a:rPr lang="en" sz="1200" b="1"/>
              <a:t>Resource Management</a:t>
            </a:r>
            <a:r>
              <a:rPr lang="en" sz="1200"/>
              <a:t>: RL is employed in optimizing resource allocation in areas like energy management and network routing.</a:t>
            </a:r>
            <a:endParaRPr sz="1200"/>
          </a:p>
          <a:p>
            <a:pPr marL="457200" lvl="0" indent="-304800" algn="l" rtl="0">
              <a:spcBef>
                <a:spcPts val="0"/>
              </a:spcBef>
              <a:spcAft>
                <a:spcPts val="0"/>
              </a:spcAft>
              <a:buSzPts val="1200"/>
              <a:buAutoNum type="arabicPeriod"/>
            </a:pPr>
            <a:r>
              <a:rPr lang="en" sz="1200" b="1"/>
              <a:t>Game Playing</a:t>
            </a:r>
            <a:r>
              <a:rPr lang="en" sz="1200"/>
              <a:t>: RL has been successfully applied to games like Chess, and video games.</a:t>
            </a:r>
            <a:endParaRPr sz="1200"/>
          </a:p>
          <a:p>
            <a:pPr marL="457200" lvl="0" indent="-304800" algn="l" rtl="0">
              <a:spcBef>
                <a:spcPts val="0"/>
              </a:spcBef>
              <a:spcAft>
                <a:spcPts val="0"/>
              </a:spcAft>
              <a:buSzPts val="1200"/>
              <a:buAutoNum type="arabicPeriod"/>
            </a:pPr>
            <a:r>
              <a:rPr lang="en" sz="1200" b="1"/>
              <a:t>Chatbots</a:t>
            </a:r>
            <a:r>
              <a:rPr lang="en" sz="1200"/>
              <a:t>: RL is used to train chatbots and dialogue systems to interact more naturally and effectively with users.</a:t>
            </a:r>
            <a:endParaRPr sz="1200"/>
          </a:p>
          <a:p>
            <a:pPr marL="457200" lvl="0" indent="-304800" algn="l" rtl="0">
              <a:spcBef>
                <a:spcPts val="0"/>
              </a:spcBef>
              <a:spcAft>
                <a:spcPts val="0"/>
              </a:spcAft>
              <a:buSzPts val="1200"/>
              <a:buAutoNum type="arabicPeriod"/>
            </a:pPr>
            <a:r>
              <a:rPr lang="en" sz="1200" b="1"/>
              <a:t>Autonomous Navigation for Drones</a:t>
            </a:r>
            <a:r>
              <a:rPr lang="en" sz="1200"/>
              <a:t>: RL is used to train drones for autonomous navigation in dynamic environments. The drone learns to make decisions on its path, avoiding obstacles and optimizing its route.</a:t>
            </a:r>
            <a:endParaRPr sz="1200"/>
          </a:p>
        </p:txBody>
      </p:sp>
      <p:pic>
        <p:nvPicPr>
          <p:cNvPr id="83" name="Google Shape;83;p16"/>
          <p:cNvPicPr preferRelativeResize="0"/>
          <p:nvPr/>
        </p:nvPicPr>
        <p:blipFill rotWithShape="1">
          <a:blip r:embed="rId3">
            <a:alphaModFix/>
          </a:blip>
          <a:srcRect l="24888" r="29528"/>
          <a:stretch/>
        </p:blipFill>
        <p:spPr>
          <a:xfrm>
            <a:off x="311700" y="3286825"/>
            <a:ext cx="1133392" cy="1354224"/>
          </a:xfrm>
          <a:prstGeom prst="rect">
            <a:avLst/>
          </a:prstGeom>
          <a:noFill/>
          <a:ln>
            <a:noFill/>
          </a:ln>
        </p:spPr>
      </p:pic>
      <p:pic>
        <p:nvPicPr>
          <p:cNvPr id="84" name="Google Shape;84;p16"/>
          <p:cNvPicPr preferRelativeResize="0"/>
          <p:nvPr/>
        </p:nvPicPr>
        <p:blipFill rotWithShape="1">
          <a:blip r:embed="rId4">
            <a:alphaModFix/>
          </a:blip>
          <a:srcRect/>
          <a:stretch/>
        </p:blipFill>
        <p:spPr>
          <a:xfrm>
            <a:off x="1478050" y="3195900"/>
            <a:ext cx="1428750" cy="755999"/>
          </a:xfrm>
          <a:prstGeom prst="rect">
            <a:avLst/>
          </a:prstGeom>
          <a:noFill/>
          <a:ln>
            <a:noFill/>
          </a:ln>
        </p:spPr>
      </p:pic>
      <p:pic>
        <p:nvPicPr>
          <p:cNvPr id="85" name="Google Shape;85;p16"/>
          <p:cNvPicPr preferRelativeResize="0"/>
          <p:nvPr/>
        </p:nvPicPr>
        <p:blipFill>
          <a:blip r:embed="rId5">
            <a:alphaModFix/>
          </a:blip>
          <a:stretch>
            <a:fillRect/>
          </a:stretch>
        </p:blipFill>
        <p:spPr>
          <a:xfrm>
            <a:off x="5392092" y="3287166"/>
            <a:ext cx="1353532" cy="1353541"/>
          </a:xfrm>
          <a:prstGeom prst="rect">
            <a:avLst/>
          </a:prstGeom>
          <a:noFill/>
          <a:ln>
            <a:noFill/>
          </a:ln>
        </p:spPr>
      </p:pic>
      <p:pic>
        <p:nvPicPr>
          <p:cNvPr id="86" name="Google Shape;86;p16"/>
          <p:cNvPicPr preferRelativeResize="0"/>
          <p:nvPr/>
        </p:nvPicPr>
        <p:blipFill>
          <a:blip r:embed="rId6">
            <a:alphaModFix/>
          </a:blip>
          <a:stretch>
            <a:fillRect/>
          </a:stretch>
        </p:blipFill>
        <p:spPr>
          <a:xfrm>
            <a:off x="6853750" y="3288862"/>
            <a:ext cx="2030299" cy="1350163"/>
          </a:xfrm>
          <a:prstGeom prst="rect">
            <a:avLst/>
          </a:prstGeom>
          <a:noFill/>
          <a:ln>
            <a:noFill/>
          </a:ln>
        </p:spPr>
      </p:pic>
      <p:pic>
        <p:nvPicPr>
          <p:cNvPr id="87" name="Google Shape;87;p16"/>
          <p:cNvPicPr preferRelativeResize="0"/>
          <p:nvPr/>
        </p:nvPicPr>
        <p:blipFill>
          <a:blip r:embed="rId7">
            <a:alphaModFix/>
          </a:blip>
          <a:stretch>
            <a:fillRect/>
          </a:stretch>
        </p:blipFill>
        <p:spPr>
          <a:xfrm>
            <a:off x="1478050" y="3951900"/>
            <a:ext cx="1428749" cy="803676"/>
          </a:xfrm>
          <a:prstGeom prst="rect">
            <a:avLst/>
          </a:prstGeom>
          <a:noFill/>
          <a:ln>
            <a:noFill/>
          </a:ln>
        </p:spPr>
      </p:pic>
      <p:pic>
        <p:nvPicPr>
          <p:cNvPr id="88" name="Google Shape;88;p16"/>
          <p:cNvPicPr preferRelativeResize="0"/>
          <p:nvPr/>
        </p:nvPicPr>
        <p:blipFill>
          <a:blip r:embed="rId8">
            <a:alphaModFix/>
          </a:blip>
          <a:stretch>
            <a:fillRect/>
          </a:stretch>
        </p:blipFill>
        <p:spPr>
          <a:xfrm>
            <a:off x="2977338" y="3184100"/>
            <a:ext cx="2344225" cy="1559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292325" y="1678650"/>
            <a:ext cx="4045200" cy="1786200"/>
          </a:xfrm>
          <a:prstGeom prst="rect">
            <a:avLst/>
          </a:prstGeom>
        </p:spPr>
        <p:txBody>
          <a:bodyPr spcFirstLastPara="1" wrap="square" lIns="91425" tIns="91425" rIns="91425" bIns="91425" anchor="b" anchorCtr="0">
            <a:normAutofit fontScale="90000"/>
          </a:bodyPr>
          <a:lstStyle/>
          <a:p>
            <a:pPr marL="0" lvl="0" indent="457200" algn="ctr" rtl="0">
              <a:spcBef>
                <a:spcPts val="0"/>
              </a:spcBef>
              <a:spcAft>
                <a:spcPts val="0"/>
              </a:spcAft>
              <a:buNone/>
            </a:pPr>
            <a:r>
              <a:rPr lang="en"/>
              <a:t>COMPONENTS OF REINFORCEMENT LEARNING</a:t>
            </a:r>
            <a:endParaRPr/>
          </a:p>
        </p:txBody>
      </p:sp>
      <p:pic>
        <p:nvPicPr>
          <p:cNvPr id="94" name="Google Shape;94;p17"/>
          <p:cNvPicPr preferRelativeResize="0"/>
          <p:nvPr/>
        </p:nvPicPr>
        <p:blipFill rotWithShape="1">
          <a:blip r:embed="rId3">
            <a:alphaModFix/>
          </a:blip>
          <a:srcRect/>
          <a:stretch/>
        </p:blipFill>
        <p:spPr>
          <a:xfrm>
            <a:off x="5083600" y="689975"/>
            <a:ext cx="3653125" cy="3653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390000" y="4375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Key Components of Reinforcement Learning</a:t>
            </a:r>
            <a:endParaRPr/>
          </a:p>
        </p:txBody>
      </p:sp>
      <p:sp>
        <p:nvSpPr>
          <p:cNvPr id="100" name="Google Shape;100;p18"/>
          <p:cNvSpPr txBox="1">
            <a:spLocks noGrp="1"/>
          </p:cNvSpPr>
          <p:nvPr>
            <p:ph type="body" idx="1"/>
          </p:nvPr>
        </p:nvSpPr>
        <p:spPr>
          <a:xfrm>
            <a:off x="146675" y="1002175"/>
            <a:ext cx="6092100" cy="3829500"/>
          </a:xfrm>
          <a:prstGeom prst="rect">
            <a:avLst/>
          </a:prstGeom>
        </p:spPr>
        <p:txBody>
          <a:bodyPr spcFirstLastPara="1" wrap="square" lIns="91425" tIns="91425" rIns="91425" bIns="91425" anchor="t" anchorCtr="0">
            <a:noAutofit/>
          </a:bodyPr>
          <a:lstStyle/>
          <a:p>
            <a:pPr marL="457200" lvl="0" indent="-304800" algn="l" rtl="0">
              <a:spcBef>
                <a:spcPts val="1200"/>
              </a:spcBef>
              <a:spcAft>
                <a:spcPts val="0"/>
              </a:spcAft>
              <a:buSzPts val="1200"/>
              <a:buFont typeface="Arial"/>
              <a:buChar char="●"/>
            </a:pPr>
            <a:r>
              <a:rPr lang="en" sz="1200" b="1"/>
              <a:t>Agent: </a:t>
            </a:r>
            <a:r>
              <a:rPr lang="en" sz="1200"/>
              <a:t>The entity or system that is learning and making decisions. It takes actions in the environment to achieve a goal.</a:t>
            </a:r>
            <a:endParaRPr sz="1200"/>
          </a:p>
          <a:p>
            <a:pPr marL="457200" lvl="0" indent="-304800" algn="l" rtl="0">
              <a:spcBef>
                <a:spcPts val="1000"/>
              </a:spcBef>
              <a:spcAft>
                <a:spcPts val="0"/>
              </a:spcAft>
              <a:buSzPts val="1200"/>
              <a:buFont typeface="Arial"/>
              <a:buChar char="●"/>
            </a:pPr>
            <a:r>
              <a:rPr lang="en" sz="1200" b="1"/>
              <a:t>Environment: </a:t>
            </a:r>
            <a:r>
              <a:rPr lang="en" sz="1200"/>
              <a:t>The external system or context with which the agent interacts. It provides feedback to the agent based on the actions taken.</a:t>
            </a:r>
            <a:endParaRPr sz="1200"/>
          </a:p>
          <a:p>
            <a:pPr marL="457200" lvl="0" indent="-304800" algn="l" rtl="0">
              <a:spcBef>
                <a:spcPts val="1000"/>
              </a:spcBef>
              <a:spcAft>
                <a:spcPts val="0"/>
              </a:spcAft>
              <a:buSzPts val="1200"/>
              <a:buFont typeface="Open Sans"/>
              <a:buChar char="●"/>
            </a:pPr>
            <a:r>
              <a:rPr lang="en" sz="1200" b="1"/>
              <a:t>Policy: </a:t>
            </a:r>
            <a:r>
              <a:rPr lang="en" sz="1200"/>
              <a:t>A policy is the blueprint guiding an agent's behavior in its environment, mapping conditions to actions.</a:t>
            </a:r>
            <a:endParaRPr sz="1200">
              <a:solidFill>
                <a:srgbClr val="D1D5DB"/>
              </a:solidFill>
              <a:highlight>
                <a:srgbClr val="444654"/>
              </a:highlight>
            </a:endParaRPr>
          </a:p>
          <a:p>
            <a:pPr marL="457200" lvl="0" indent="-304800" algn="l" rtl="0">
              <a:spcBef>
                <a:spcPts val="1000"/>
              </a:spcBef>
              <a:spcAft>
                <a:spcPts val="0"/>
              </a:spcAft>
              <a:buSzPts val="1200"/>
              <a:buFont typeface="Open Sans"/>
              <a:buChar char="●"/>
            </a:pPr>
            <a:r>
              <a:rPr lang="en" sz="1200" b="1"/>
              <a:t>Reward: </a:t>
            </a:r>
            <a:r>
              <a:rPr lang="en" sz="1200"/>
              <a:t>Reward function is an incentive mechanism that tells the agent what is correct and what is wrong using reward and punishment. It performs actions with the aim of maximizing rewards, to achieve the best outcomes.</a:t>
            </a:r>
            <a:endParaRPr sz="1200"/>
          </a:p>
          <a:p>
            <a:pPr marL="457200" lvl="0" indent="0" algn="l" rtl="0">
              <a:spcBef>
                <a:spcPts val="1000"/>
              </a:spcBef>
              <a:spcAft>
                <a:spcPts val="0"/>
              </a:spcAft>
              <a:buNone/>
            </a:pPr>
            <a:r>
              <a:rPr lang="en" sz="1200"/>
              <a:t>.</a:t>
            </a:r>
            <a:endParaRPr sz="1200"/>
          </a:p>
          <a:p>
            <a:pPr marL="457200" lvl="0" indent="0" algn="l" rtl="0">
              <a:spcBef>
                <a:spcPts val="1200"/>
              </a:spcBef>
              <a:spcAft>
                <a:spcPts val="1000"/>
              </a:spcAft>
              <a:buNone/>
            </a:pPr>
            <a:endParaRPr sz="1200"/>
          </a:p>
        </p:txBody>
      </p:sp>
      <p:pic>
        <p:nvPicPr>
          <p:cNvPr id="101" name="Google Shape;101;p18"/>
          <p:cNvPicPr preferRelativeResize="0"/>
          <p:nvPr/>
        </p:nvPicPr>
        <p:blipFill>
          <a:blip r:embed="rId3">
            <a:alphaModFix/>
          </a:blip>
          <a:stretch>
            <a:fillRect/>
          </a:stretch>
        </p:blipFill>
        <p:spPr>
          <a:xfrm>
            <a:off x="6238775" y="1776375"/>
            <a:ext cx="2671825" cy="1721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19"/>
          <p:cNvPicPr preferRelativeResize="0"/>
          <p:nvPr/>
        </p:nvPicPr>
        <p:blipFill>
          <a:blip r:embed="rId3">
            <a:alphaModFix/>
          </a:blip>
          <a:stretch>
            <a:fillRect/>
          </a:stretch>
        </p:blipFill>
        <p:spPr>
          <a:xfrm>
            <a:off x="5603075" y="1127750"/>
            <a:ext cx="3285602" cy="2054601"/>
          </a:xfrm>
          <a:prstGeom prst="rect">
            <a:avLst/>
          </a:prstGeom>
          <a:noFill/>
          <a:ln>
            <a:noFill/>
          </a:ln>
        </p:spPr>
      </p:pic>
      <p:sp>
        <p:nvSpPr>
          <p:cNvPr id="107" name="Google Shape;107;p19"/>
          <p:cNvSpPr txBox="1">
            <a:spLocks noGrp="1"/>
          </p:cNvSpPr>
          <p:nvPr>
            <p:ph type="body" idx="1"/>
          </p:nvPr>
        </p:nvSpPr>
        <p:spPr>
          <a:xfrm>
            <a:off x="264375" y="766950"/>
            <a:ext cx="5223000" cy="2776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State Value: </a:t>
            </a:r>
            <a:r>
              <a:rPr lang="en" sz="1200"/>
              <a:t>The state value represents the total reward that can be obtained from a state. It is the total amount of reward an agent can expect to accumulate over the future, starting from that state.</a:t>
            </a:r>
            <a:endParaRPr sz="1200"/>
          </a:p>
          <a:p>
            <a:pPr marL="457200" lvl="0" indent="0" algn="l" rtl="0">
              <a:spcBef>
                <a:spcPts val="0"/>
              </a:spcBef>
              <a:spcAft>
                <a:spcPts val="0"/>
              </a:spcAft>
              <a:buNone/>
            </a:pPr>
            <a:r>
              <a:rPr lang="en" sz="1200"/>
              <a:t>The function that calculates the state value is value function, represented by V or Q.</a:t>
            </a:r>
            <a:endParaRPr sz="1200"/>
          </a:p>
          <a:p>
            <a:pPr marL="457200" lvl="0" indent="0" algn="l" rtl="0">
              <a:spcBef>
                <a:spcPts val="0"/>
              </a:spcBef>
              <a:spcAft>
                <a:spcPts val="0"/>
              </a:spcAft>
              <a:buNone/>
            </a:pPr>
            <a:endParaRPr sz="1200"/>
          </a:p>
          <a:p>
            <a:pPr marL="457200" lvl="0" indent="-304800" algn="l" rtl="0">
              <a:spcBef>
                <a:spcPts val="0"/>
              </a:spcBef>
              <a:spcAft>
                <a:spcPts val="0"/>
              </a:spcAft>
              <a:buSzPts val="1200"/>
              <a:buChar char="●"/>
            </a:pPr>
            <a:r>
              <a:rPr lang="en" sz="1200" b="1"/>
              <a:t>Environment Model: </a:t>
            </a:r>
            <a:r>
              <a:rPr lang="en" sz="1200"/>
              <a:t>Some of the reinforcement systems have model of environment, that mimics the behavior of environment. It empowers the agent to forecast rewards, develop strategies based on anticipated responses, and enhances decision-making.</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0"/>
          <p:cNvSpPr txBox="1">
            <a:spLocks noGrp="1"/>
          </p:cNvSpPr>
          <p:nvPr>
            <p:ph type="title"/>
          </p:nvPr>
        </p:nvSpPr>
        <p:spPr>
          <a:xfrm>
            <a:off x="252100" y="1678650"/>
            <a:ext cx="4045200" cy="1786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MATH BEHIND REINFORCEMENT LEARNING</a:t>
            </a:r>
            <a:endParaRPr/>
          </a:p>
        </p:txBody>
      </p:sp>
      <p:pic>
        <p:nvPicPr>
          <p:cNvPr id="113" name="Google Shape;113;p20"/>
          <p:cNvPicPr preferRelativeResize="0"/>
          <p:nvPr/>
        </p:nvPicPr>
        <p:blipFill rotWithShape="1">
          <a:blip r:embed="rId3">
            <a:alphaModFix/>
          </a:blip>
          <a:srcRect l="20340" t="6594" r="18041"/>
          <a:stretch/>
        </p:blipFill>
        <p:spPr>
          <a:xfrm>
            <a:off x="5114600" y="793725"/>
            <a:ext cx="3517225" cy="3556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body" idx="1"/>
          </p:nvPr>
        </p:nvSpPr>
        <p:spPr>
          <a:xfrm>
            <a:off x="311700" y="304975"/>
            <a:ext cx="8520600" cy="441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200">
                <a:latin typeface="Economica"/>
                <a:ea typeface="Economica"/>
                <a:cs typeface="Economica"/>
                <a:sym typeface="Economica"/>
              </a:rPr>
              <a:t>MDP:</a:t>
            </a:r>
            <a:endParaRPr sz="2200">
              <a:latin typeface="Economica"/>
              <a:ea typeface="Economica"/>
              <a:cs typeface="Economica"/>
              <a:sym typeface="Economica"/>
            </a:endParaRPr>
          </a:p>
          <a:p>
            <a:pPr marL="0" lvl="0" indent="0" algn="l" rtl="0">
              <a:spcBef>
                <a:spcPts val="1200"/>
              </a:spcBef>
              <a:spcAft>
                <a:spcPts val="0"/>
              </a:spcAft>
              <a:buNone/>
            </a:pPr>
            <a:r>
              <a:rPr lang="en" sz="1200"/>
              <a:t>MDP stands for Markov Decision Process. MDPs are useful for studying optimization problems solved via dynamic programming</a:t>
            </a:r>
            <a:endParaRPr sz="1200"/>
          </a:p>
          <a:p>
            <a:pPr marL="0" lvl="0" indent="0" algn="l" rtl="0">
              <a:spcBef>
                <a:spcPts val="1200"/>
              </a:spcBef>
              <a:spcAft>
                <a:spcPts val="0"/>
              </a:spcAft>
              <a:buNone/>
            </a:pPr>
            <a:r>
              <a:rPr lang="en" sz="1200"/>
              <a:t>Typical MDP consists of {</a:t>
            </a:r>
            <a:r>
              <a:rPr lang="en" sz="1200" b="1" i="1"/>
              <a:t>S,A,P,R</a:t>
            </a:r>
            <a:r>
              <a:rPr lang="en" sz="1200"/>
              <a:t>}, where </a:t>
            </a:r>
            <a:r>
              <a:rPr lang="en" sz="1200" b="1" i="1"/>
              <a:t>S </a:t>
            </a:r>
            <a:r>
              <a:rPr lang="en" sz="1200"/>
              <a:t>stands for the set of states, </a:t>
            </a:r>
            <a:r>
              <a:rPr lang="en" sz="1200" b="1" i="1"/>
              <a:t>A</a:t>
            </a:r>
            <a:r>
              <a:rPr lang="en" sz="1200"/>
              <a:t> stands for the set of actions, </a:t>
            </a:r>
            <a:r>
              <a:rPr lang="en" sz="1200" b="1" i="1"/>
              <a:t>R</a:t>
            </a:r>
            <a:r>
              <a:rPr lang="en" sz="1200"/>
              <a:t> stands for the reward which is received when some action a is performed and changed state s to s’. P is the set of transition probabilities. It is the probability of an action being taken in state s.</a:t>
            </a:r>
            <a:endParaRPr sz="1200"/>
          </a:p>
          <a:p>
            <a:pPr marL="0" lvl="0" indent="0" algn="l" rtl="0">
              <a:spcBef>
                <a:spcPts val="1200"/>
              </a:spcBef>
              <a:spcAft>
                <a:spcPts val="0"/>
              </a:spcAft>
              <a:buNone/>
            </a:pPr>
            <a:r>
              <a:rPr lang="en" sz="2200">
                <a:latin typeface="Economica"/>
                <a:ea typeface="Economica"/>
                <a:cs typeface="Economica"/>
                <a:sym typeface="Economica"/>
              </a:rPr>
              <a:t>Bellman’s Equation:</a:t>
            </a:r>
            <a:endParaRPr sz="2200">
              <a:latin typeface="Economica"/>
              <a:ea typeface="Economica"/>
              <a:cs typeface="Economica"/>
              <a:sym typeface="Economica"/>
            </a:endParaRPr>
          </a:p>
          <a:p>
            <a:pPr marL="0" lvl="0" indent="0" algn="l" rtl="0">
              <a:spcBef>
                <a:spcPts val="1200"/>
              </a:spcBef>
              <a:spcAft>
                <a:spcPts val="0"/>
              </a:spcAft>
              <a:buClr>
                <a:schemeClr val="dk1"/>
              </a:buClr>
              <a:buSzPts val="1100"/>
              <a:buFont typeface="Arial"/>
              <a:buNone/>
            </a:pPr>
            <a:r>
              <a:rPr lang="en" sz="1200"/>
              <a:t>The Bellman equation is a fundamental equation in dynamic programming and reinforcement learning. The Bellman equation provides a way to calculate the optimal value of a state in a Markov Decision Process (MDP). </a:t>
            </a:r>
            <a:endParaRPr sz="1200"/>
          </a:p>
          <a:p>
            <a:pPr marL="0" lvl="0" indent="0" algn="ctr" rtl="0">
              <a:spcBef>
                <a:spcPts val="1200"/>
              </a:spcBef>
              <a:spcAft>
                <a:spcPts val="1200"/>
              </a:spcAft>
              <a:buClr>
                <a:schemeClr val="dk1"/>
              </a:buClr>
              <a:buSzPts val="1100"/>
              <a:buFont typeface="Arial"/>
              <a:buNone/>
            </a:pPr>
            <a:r>
              <a:rPr lang="en" sz="1200" b="1"/>
              <a:t>V(s) = max</a:t>
            </a:r>
            <a:r>
              <a:rPr lang="en" sz="900" b="1"/>
              <a:t>a</a:t>
            </a:r>
            <a:r>
              <a:rPr lang="en" sz="1200" b="1"/>
              <a:t>(R(s,a)+γV(s’))</a:t>
            </a:r>
            <a:endParaRPr sz="1200" b="1"/>
          </a:p>
        </p:txBody>
      </p:sp>
      <p:sp>
        <p:nvSpPr>
          <p:cNvPr id="119" name="Google Shape;119;p21"/>
          <p:cNvSpPr txBox="1"/>
          <p:nvPr/>
        </p:nvSpPr>
        <p:spPr>
          <a:xfrm>
            <a:off x="2453981" y="4186752"/>
            <a:ext cx="855600" cy="515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000">
                <a:solidFill>
                  <a:schemeClr val="dk1"/>
                </a:solidFill>
                <a:latin typeface="Open Sans"/>
                <a:ea typeface="Open Sans"/>
                <a:cs typeface="Open Sans"/>
                <a:sym typeface="Open Sans"/>
              </a:rPr>
              <a:t>value of state s</a:t>
            </a:r>
            <a:endParaRPr sz="1000"/>
          </a:p>
        </p:txBody>
      </p:sp>
      <p:sp>
        <p:nvSpPr>
          <p:cNvPr id="120" name="Google Shape;120;p21"/>
          <p:cNvSpPr txBox="1"/>
          <p:nvPr/>
        </p:nvSpPr>
        <p:spPr>
          <a:xfrm>
            <a:off x="3242065" y="4186750"/>
            <a:ext cx="1667700" cy="515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000">
                <a:solidFill>
                  <a:schemeClr val="dk1"/>
                </a:solidFill>
                <a:latin typeface="Open Sans"/>
                <a:ea typeface="Open Sans"/>
                <a:cs typeface="Open Sans"/>
                <a:sym typeface="Open Sans"/>
              </a:rPr>
              <a:t>reward received for taking action a in state s</a:t>
            </a:r>
            <a:endParaRPr sz="1000"/>
          </a:p>
        </p:txBody>
      </p:sp>
      <p:sp>
        <p:nvSpPr>
          <p:cNvPr id="121" name="Google Shape;121;p21"/>
          <p:cNvSpPr txBox="1"/>
          <p:nvPr/>
        </p:nvSpPr>
        <p:spPr>
          <a:xfrm>
            <a:off x="4878925" y="4186752"/>
            <a:ext cx="731400" cy="515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000">
                <a:solidFill>
                  <a:schemeClr val="dk1"/>
                </a:solidFill>
                <a:latin typeface="Open Sans"/>
                <a:ea typeface="Open Sans"/>
                <a:cs typeface="Open Sans"/>
                <a:sym typeface="Open Sans"/>
              </a:rPr>
              <a:t>discount factor</a:t>
            </a:r>
            <a:endParaRPr sz="1000"/>
          </a:p>
        </p:txBody>
      </p:sp>
      <p:sp>
        <p:nvSpPr>
          <p:cNvPr id="122" name="Google Shape;122;p21"/>
          <p:cNvSpPr txBox="1"/>
          <p:nvPr/>
        </p:nvSpPr>
        <p:spPr>
          <a:xfrm>
            <a:off x="5555523" y="4186752"/>
            <a:ext cx="1068600" cy="515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000">
                <a:solidFill>
                  <a:schemeClr val="dk1"/>
                </a:solidFill>
                <a:latin typeface="Open Sans"/>
                <a:ea typeface="Open Sans"/>
                <a:cs typeface="Open Sans"/>
                <a:sym typeface="Open Sans"/>
              </a:rPr>
              <a:t>value of the next state, s'</a:t>
            </a:r>
            <a:endParaRPr sz="1000"/>
          </a:p>
        </p:txBody>
      </p:sp>
      <p:cxnSp>
        <p:nvCxnSpPr>
          <p:cNvPr id="123" name="Google Shape;123;p21"/>
          <p:cNvCxnSpPr/>
          <p:nvPr/>
        </p:nvCxnSpPr>
        <p:spPr>
          <a:xfrm flipH="1">
            <a:off x="2949225" y="3636625"/>
            <a:ext cx="673800" cy="618600"/>
          </a:xfrm>
          <a:prstGeom prst="straightConnector1">
            <a:avLst/>
          </a:prstGeom>
          <a:noFill/>
          <a:ln w="9525" cap="flat" cmpd="sng">
            <a:solidFill>
              <a:srgbClr val="980000"/>
            </a:solidFill>
            <a:prstDash val="solid"/>
            <a:round/>
            <a:headEnd type="none" w="med" len="med"/>
            <a:tailEnd type="triangle" w="med" len="med"/>
          </a:ln>
        </p:spPr>
      </p:cxnSp>
      <p:cxnSp>
        <p:nvCxnSpPr>
          <p:cNvPr id="124" name="Google Shape;124;p21"/>
          <p:cNvCxnSpPr/>
          <p:nvPr/>
        </p:nvCxnSpPr>
        <p:spPr>
          <a:xfrm flipH="1">
            <a:off x="4357225" y="3638275"/>
            <a:ext cx="323400" cy="611100"/>
          </a:xfrm>
          <a:prstGeom prst="straightConnector1">
            <a:avLst/>
          </a:prstGeom>
          <a:noFill/>
          <a:ln w="9525" cap="flat" cmpd="sng">
            <a:solidFill>
              <a:srgbClr val="980000"/>
            </a:solidFill>
            <a:prstDash val="solid"/>
            <a:round/>
            <a:headEnd type="none" w="med" len="med"/>
            <a:tailEnd type="triangle" w="med" len="med"/>
          </a:ln>
        </p:spPr>
      </p:cxnSp>
      <p:cxnSp>
        <p:nvCxnSpPr>
          <p:cNvPr id="125" name="Google Shape;125;p21"/>
          <p:cNvCxnSpPr>
            <a:endCxn id="121" idx="0"/>
          </p:cNvCxnSpPr>
          <p:nvPr/>
        </p:nvCxnSpPr>
        <p:spPr>
          <a:xfrm>
            <a:off x="5106025" y="3632352"/>
            <a:ext cx="138600" cy="554400"/>
          </a:xfrm>
          <a:prstGeom prst="straightConnector1">
            <a:avLst/>
          </a:prstGeom>
          <a:noFill/>
          <a:ln w="9525" cap="flat" cmpd="sng">
            <a:solidFill>
              <a:srgbClr val="980000"/>
            </a:solidFill>
            <a:prstDash val="solid"/>
            <a:round/>
            <a:headEnd type="none" w="med" len="med"/>
            <a:tailEnd type="triangle" w="med" len="med"/>
          </a:ln>
        </p:spPr>
      </p:cxnSp>
      <p:cxnSp>
        <p:nvCxnSpPr>
          <p:cNvPr id="126" name="Google Shape;126;p21"/>
          <p:cNvCxnSpPr/>
          <p:nvPr/>
        </p:nvCxnSpPr>
        <p:spPr>
          <a:xfrm>
            <a:off x="5351575" y="3596325"/>
            <a:ext cx="652800" cy="643500"/>
          </a:xfrm>
          <a:prstGeom prst="straightConnector1">
            <a:avLst/>
          </a:prstGeom>
          <a:noFill/>
          <a:ln w="9525" cap="flat" cmpd="sng">
            <a:solidFill>
              <a:srgbClr val="980000"/>
            </a:solidFill>
            <a:prstDash val="solid"/>
            <a:round/>
            <a:headEnd type="none" w="med" len="med"/>
            <a:tailEnd type="triangle" w="med" len="med"/>
          </a:ln>
        </p:spPr>
      </p:cxnSp>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1647</Words>
  <Application>Microsoft Office PowerPoint</Application>
  <PresentationFormat>On-screen Show (16:9)</PresentationFormat>
  <Paragraphs>126</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Roboto</vt:lpstr>
      <vt:lpstr>Economica</vt:lpstr>
      <vt:lpstr>Open Sans</vt:lpstr>
      <vt:lpstr>Luxe</vt:lpstr>
      <vt:lpstr>REINFORCEMENT LEARNING</vt:lpstr>
      <vt:lpstr>WHAT IS REINFORCEMENT LEARNING</vt:lpstr>
      <vt:lpstr>PowerPoint Presentation</vt:lpstr>
      <vt:lpstr>PowerPoint Presentation</vt:lpstr>
      <vt:lpstr>COMPONENTS OF REINFORCEMENT LEARNING</vt:lpstr>
      <vt:lpstr>Key Components of Reinforcement Learning</vt:lpstr>
      <vt:lpstr>PowerPoint Presentation</vt:lpstr>
      <vt:lpstr>MATH BEHIND REINFORCEMENT LEARNING</vt:lpstr>
      <vt:lpstr>PowerPoint Presentation</vt:lpstr>
      <vt:lpstr>PowerPoint Presentation</vt:lpstr>
      <vt:lpstr>PowerPoint Presentation</vt:lpstr>
      <vt:lpstr>PowerPoint Presentation</vt:lpstr>
      <vt:lpstr>A SIMPLE EXAMPLE</vt:lpstr>
      <vt:lpstr>PowerPoint Presentation</vt:lpstr>
      <vt:lpstr>CONCLUSIONS</vt:lpstr>
      <vt:lpstr>PowerPoint Presentation</vt:lpstr>
      <vt:lpstr>Key takeaways</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REINFORCEMENT LEARNING</dc:title>
  <cp:lastModifiedBy>GUMMA SRI SOUGANDHIKA</cp:lastModifiedBy>
  <cp:revision>1</cp:revision>
  <dcterms:modified xsi:type="dcterms:W3CDTF">2024-05-30T07:53:39Z</dcterms:modified>
</cp:coreProperties>
</file>